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5" r:id="rId2"/>
    <p:sldMasterId id="2147483766" r:id="rId3"/>
    <p:sldMasterId id="2147483777" r:id="rId4"/>
    <p:sldMasterId id="2147483788" r:id="rId5"/>
    <p:sldMasterId id="2147483799" r:id="rId6"/>
    <p:sldMasterId id="2147483810" r:id="rId7"/>
    <p:sldMasterId id="2147483821" r:id="rId8"/>
  </p:sldMasterIdLst>
  <p:notesMasterIdLst>
    <p:notesMasterId r:id="rId24"/>
  </p:notesMasterIdLst>
  <p:sldIdLst>
    <p:sldId id="404" r:id="rId9"/>
    <p:sldId id="410" r:id="rId10"/>
    <p:sldId id="411" r:id="rId11"/>
    <p:sldId id="390" r:id="rId12"/>
    <p:sldId id="400" r:id="rId13"/>
    <p:sldId id="401" r:id="rId14"/>
    <p:sldId id="408" r:id="rId15"/>
    <p:sldId id="412" r:id="rId16"/>
    <p:sldId id="409" r:id="rId17"/>
    <p:sldId id="387" r:id="rId18"/>
    <p:sldId id="407" r:id="rId19"/>
    <p:sldId id="405" r:id="rId20"/>
    <p:sldId id="406" r:id="rId21"/>
    <p:sldId id="398" r:id="rId22"/>
    <p:sldId id="399" r:id="rId23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009AD3"/>
    <a:srgbClr val="0070BA"/>
    <a:srgbClr val="D4E9F3"/>
    <a:srgbClr val="50AB47"/>
    <a:srgbClr val="A07B4F"/>
    <a:srgbClr val="DAB784"/>
    <a:srgbClr val="FDFBDA"/>
    <a:srgbClr val="F8F3B6"/>
    <a:srgbClr val="DD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61" autoAdjust="0"/>
  </p:normalViewPr>
  <p:slideViewPr>
    <p:cSldViewPr snapToGrid="0">
      <p:cViewPr varScale="1">
        <p:scale>
          <a:sx n="72" d="100"/>
          <a:sy n="72" d="100"/>
        </p:scale>
        <p:origin x="131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144E-CE39-446D-BBDC-4BAB46B4C798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E260-E63E-4DAF-BE98-AB6CFC67E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5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Физкультурно-оздоровительный и спортивный комплекс Калининской АЭС расположен в южной части г. Удомля.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Пропускная способность - 1000 чел./день</a:t>
            </a:r>
          </a:p>
          <a:p>
            <a:pPr>
              <a:buFont typeface="Wingdings" pitchFamily="2" charset="2"/>
              <a:buChar char="q"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Спорткомплекс оснащен современным спортивным инвентарем и оборудованием, необходимым для оказания качественных физкультурно-оздоровительных и спортивных услуг населению. </a:t>
            </a:r>
          </a:p>
          <a:p>
            <a:pPr>
              <a:buFont typeface="Wingdings" pitchFamily="2" charset="2"/>
              <a:buChar char="q"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В спортивном комплексе Калининской АЭС функционируют 92 физкультурно-оздоровительные и спортивные группы для детского и взрослого населения. Ежегодно регулярно занимаются 5500 чел. населения Удомельского городского округа. В год проводится 110 спортивных мероприятий.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Деятельность Спорткомплекса обеспечивают 8 работников Калининской АЭС и 85 работников подрядных организаций, работающих в сменном режиме.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Единственный спортивный комплекс в Удомельском городском округе</a:t>
            </a:r>
            <a:r>
              <a:rPr lang="ru-RU" altLang="ru-RU" smtClean="0"/>
              <a:t>лнительный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0BBCD-B17C-4ABE-89F9-3690C0DF44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F14CD-BF06-42F1-BF72-8B9D0DEB72B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1080" y="981709"/>
            <a:ext cx="4612989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080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5496128"/>
            <a:ext cx="30289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123405" y="5826034"/>
            <a:ext cx="3239589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63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9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51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1080" y="981709"/>
            <a:ext cx="4612989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080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5496128"/>
            <a:ext cx="30289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717524" y="5824582"/>
            <a:ext cx="3239589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 userDrawn="1"/>
        </p:nvGrpSpPr>
        <p:grpSpPr>
          <a:xfrm>
            <a:off x="0" y="0"/>
            <a:ext cx="9914549" cy="4201102"/>
            <a:chOff x="-14514" y="0"/>
            <a:chExt cx="9914549" cy="4201102"/>
          </a:xfrm>
        </p:grpSpPr>
        <p:pic>
          <p:nvPicPr>
            <p:cNvPr id="9" name="Picture 2" descr="C:\Users\dzyubina\Desktop\B85A6280B85A628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96" b="304"/>
            <a:stretch/>
          </p:blipFill>
          <p:spPr bwMode="auto">
            <a:xfrm>
              <a:off x="-14514" y="1"/>
              <a:ext cx="9904027" cy="412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-14514" y="4058489"/>
              <a:ext cx="9914549" cy="142613"/>
            </a:xfrm>
            <a:prstGeom prst="rect">
              <a:avLst/>
            </a:prstGeom>
            <a:solidFill>
              <a:srgbClr val="00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970" y="0"/>
              <a:ext cx="4670695" cy="4129795"/>
            </a:xfrm>
            <a:prstGeom prst="rect">
              <a:avLst/>
            </a:prstGeom>
            <a:solidFill>
              <a:srgbClr val="006DB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 userDrawn="1"/>
        </p:nvSpPr>
        <p:spPr>
          <a:xfrm>
            <a:off x="9027886" y="6233886"/>
            <a:ext cx="6604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4" t="70808" r="12747" b="6454"/>
          <a:stretch/>
        </p:blipFill>
        <p:spPr>
          <a:xfrm>
            <a:off x="6502400" y="4644570"/>
            <a:ext cx="2467429" cy="15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0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807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8" y="6305542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7472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9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328" r="457" b="421"/>
          <a:stretch/>
        </p:blipFill>
        <p:spPr>
          <a:xfrm>
            <a:off x="0" y="0"/>
            <a:ext cx="99170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1080" y="981709"/>
            <a:ext cx="4612989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080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5496128"/>
            <a:ext cx="30289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123405" y="5826034"/>
            <a:ext cx="3239589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9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32413" y="-1"/>
            <a:ext cx="6958724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573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517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586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7734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5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9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3178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9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34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28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766" y="2431686"/>
            <a:ext cx="4219303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766" y="3292332"/>
            <a:ext cx="3338907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5496128"/>
            <a:ext cx="30289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613953" y="5826034"/>
            <a:ext cx="3239589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93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071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97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7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20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3760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79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77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6582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311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47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40" y="1"/>
            <a:ext cx="8917432" cy="10576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600" smtClean="0">
                <a:solidFill>
                  <a:srgbClr val="0070BA"/>
                </a:solidFill>
              </a:rPr>
              <a:pPr/>
              <a:t>‹#›</a:t>
            </a:fld>
            <a:endParaRPr lang="ru-RU" sz="160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36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26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11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6151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0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47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1586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322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3843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94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9005" y="1425717"/>
            <a:ext cx="4540180" cy="13454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005" y="2987958"/>
            <a:ext cx="4540180" cy="10271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7852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7277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1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50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188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863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417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7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94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2475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9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69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00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0530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6694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7546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42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1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0656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68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35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422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774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8350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02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39" y="222072"/>
            <a:ext cx="9467161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39" y="999574"/>
            <a:ext cx="9467161" cy="45719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32" r:id="rId2"/>
    <p:sldLayoutId id="214748383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3" r:id="rId11"/>
    <p:sldLayoutId id="2147483754" r:id="rId12"/>
    <p:sldLayoutId id="2147483836" r:id="rId13"/>
    <p:sldLayoutId id="2147483837" r:id="rId14"/>
    <p:sldLayoutId id="214748383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563392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77" y="432240"/>
            <a:ext cx="2090932" cy="6766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811219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9" y="445302"/>
            <a:ext cx="2090932" cy="6614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11665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9" y="443836"/>
            <a:ext cx="2090932" cy="67056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9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412114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9" y="438191"/>
            <a:ext cx="2090932" cy="67970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699499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91" y="445071"/>
            <a:ext cx="2090932" cy="67056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013011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91" y="423096"/>
            <a:ext cx="2090932" cy="68580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</a:rPr>
              <a:t>www.rosenergoatom.ru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300397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28" y="452909"/>
            <a:ext cx="2090932" cy="688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9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druzhki.ru/data/group/photo/f_4f0adb35e316d_image.jpg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://freenews.am/uploads/post_images/opozdanie6001338383144.jpg" TargetMode="Externa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2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1"/>
          <p:cNvSpPr txBox="1">
            <a:spLocks/>
          </p:cNvSpPr>
          <p:nvPr/>
        </p:nvSpPr>
        <p:spPr>
          <a:xfrm>
            <a:off x="718002" y="5243118"/>
            <a:ext cx="3298754" cy="5837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irce" charset="0"/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8501" y="885501"/>
            <a:ext cx="4517756" cy="148783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Калининская атомная станция.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Ярмарка вакансий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mitriev-ab\Desktop\Иконки_логотипы\лого_КАЭ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2" y="4403931"/>
            <a:ext cx="2352197" cy="19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257" y="215790"/>
            <a:ext cx="7459205" cy="653640"/>
          </a:xfrm>
        </p:spPr>
        <p:txBody>
          <a:bodyPr>
            <a:noAutofit/>
          </a:bodyPr>
          <a:lstStyle/>
          <a:p>
            <a:r>
              <a:rPr lang="ru-RU" sz="2800" dirty="0"/>
              <a:t>Калининская АЭС – с заботой о </a:t>
            </a:r>
            <a:r>
              <a:rPr lang="ru-RU" sz="2800" dirty="0" smtClean="0"/>
              <a:t>каждом работнике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2668" y="1081075"/>
            <a:ext cx="870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Для молодых специалистов на нашем предприятии представлен насыщенный различными </a:t>
            </a:r>
            <a:r>
              <a:rPr lang="ru-RU" b="1" u="sng" dirty="0" smtClean="0"/>
              <a:t>видами материальной </a:t>
            </a:r>
            <a:r>
              <a:rPr lang="ru-RU" b="1" u="sng" dirty="0"/>
              <a:t>помощи социальный </a:t>
            </a:r>
            <a:r>
              <a:rPr lang="ru-RU" b="1" u="sng" dirty="0" smtClean="0"/>
              <a:t>пакет.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02580" y="1848007"/>
            <a:ext cx="787647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Выплата </a:t>
            </a:r>
            <a:r>
              <a:rPr lang="ru-RU" dirty="0"/>
              <a:t>при трудоустройстве –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50 000 </a:t>
            </a:r>
            <a:r>
              <a:rPr lang="ru-RU" dirty="0"/>
              <a:t>рублей,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Выплата компенсации на </a:t>
            </a:r>
            <a:r>
              <a:rPr lang="ru-RU" dirty="0"/>
              <a:t>обустройство –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50 000 </a:t>
            </a:r>
            <a:r>
              <a:rPr lang="ru-RU" dirty="0"/>
              <a:t>рублей,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Выплата при </a:t>
            </a:r>
            <a:r>
              <a:rPr lang="ru-RU" dirty="0"/>
              <a:t>регистрации брака –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30 000 </a:t>
            </a:r>
            <a:r>
              <a:rPr lang="ru-RU" dirty="0"/>
              <a:t>рублей</a:t>
            </a:r>
            <a:r>
              <a:rPr lang="ru-RU" dirty="0" smtClean="0"/>
              <a:t>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Выплата при </a:t>
            </a:r>
            <a:r>
              <a:rPr lang="ru-RU" dirty="0"/>
              <a:t>рождении </a:t>
            </a:r>
            <a:r>
              <a:rPr lang="ru-RU" dirty="0" smtClean="0"/>
              <a:t>или усыновлении ребёнка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</a:rPr>
              <a:t>5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000 </a:t>
            </a:r>
            <a:r>
              <a:rPr lang="ru-RU" dirty="0" smtClean="0"/>
              <a:t>рублей,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Ежемесячная выплата на </a:t>
            </a:r>
            <a:r>
              <a:rPr lang="ru-RU" dirty="0"/>
              <a:t>период нахождения </a:t>
            </a:r>
            <a:r>
              <a:rPr lang="ru-RU" dirty="0" smtClean="0"/>
              <a:t>молодого специалиста </a:t>
            </a:r>
            <a:r>
              <a:rPr lang="ru-RU" dirty="0"/>
              <a:t>или его супруги/супруга в отпуске по  уходу за ребенком до достижения им возраста 3-х лет –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10 000 </a:t>
            </a:r>
            <a:r>
              <a:rPr lang="ru-RU" dirty="0"/>
              <a:t>рублей в месяц,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Выплата компенсации </a:t>
            </a:r>
            <a:r>
              <a:rPr lang="ru-RU" dirty="0"/>
              <a:t>на содержание ребенка (детей)  в детском саду в размере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90%</a:t>
            </a:r>
            <a:r>
              <a:rPr lang="ru-RU" dirty="0"/>
              <a:t> произведенных затрат.</a:t>
            </a:r>
          </a:p>
        </p:txBody>
      </p:sp>
      <p:pic>
        <p:nvPicPr>
          <p:cNvPr id="13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257" y="215790"/>
            <a:ext cx="7459205" cy="653640"/>
          </a:xfrm>
        </p:spPr>
        <p:txBody>
          <a:bodyPr>
            <a:noAutofit/>
          </a:bodyPr>
          <a:lstStyle/>
          <a:p>
            <a:r>
              <a:rPr lang="ru-RU" sz="2800" dirty="0"/>
              <a:t>Калининская АЭС – с заботой о </a:t>
            </a:r>
            <a:r>
              <a:rPr lang="ru-RU" sz="2800" dirty="0" smtClean="0"/>
              <a:t>каждом работнике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8401" y="1164234"/>
            <a:ext cx="4290575" cy="302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u="sng" dirty="0"/>
              <a:t>Помощь на приобретение собственного жилья</a:t>
            </a:r>
            <a:endParaRPr lang="ru-RU" b="1" dirty="0"/>
          </a:p>
          <a:p>
            <a:pPr lvl="0"/>
            <a:r>
              <a:rPr lang="ru-RU" dirty="0" smtClean="0"/>
              <a:t>Беспроцентная </a:t>
            </a:r>
            <a:r>
              <a:rPr lang="ru-RU" dirty="0"/>
              <a:t>ссуда на первоначальный </a:t>
            </a:r>
            <a:r>
              <a:rPr lang="ru-RU" dirty="0" smtClean="0"/>
              <a:t>взнос по ипотеке </a:t>
            </a:r>
            <a:r>
              <a:rPr lang="ru-RU" dirty="0"/>
              <a:t>в размере </a:t>
            </a:r>
            <a:r>
              <a:rPr lang="ru-RU" dirty="0" smtClean="0"/>
              <a:t>до 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800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000</a:t>
            </a:r>
            <a:r>
              <a:rPr lang="ru-RU" dirty="0"/>
              <a:t> </a:t>
            </a:r>
            <a:r>
              <a:rPr lang="ru-RU" dirty="0" smtClean="0"/>
              <a:t>рублей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с возможностью отсрочки первого платежа </a:t>
            </a:r>
            <a:r>
              <a:rPr lang="ru-RU" dirty="0" smtClean="0"/>
              <a:t>до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2-х</a:t>
            </a:r>
            <a:r>
              <a:rPr lang="ru-RU" dirty="0"/>
              <a:t> </a:t>
            </a:r>
            <a:r>
              <a:rPr lang="ru-RU" dirty="0" smtClean="0"/>
              <a:t>лет.</a:t>
            </a:r>
            <a:endParaRPr lang="ru-RU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Компенсация </a:t>
            </a:r>
            <a:r>
              <a:rPr lang="ru-RU" dirty="0"/>
              <a:t>части процентной ставки банка </a:t>
            </a:r>
            <a:r>
              <a:rPr lang="ru-RU" dirty="0" smtClean="0"/>
              <a:t>при ипотечном займе.</a:t>
            </a:r>
            <a:endParaRPr lang="ru-RU" dirty="0"/>
          </a:p>
        </p:txBody>
      </p:sp>
      <p:pic>
        <p:nvPicPr>
          <p:cNvPr id="13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1485" y="4502258"/>
            <a:ext cx="4790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/>
              <a:t>Компенсация стоимости найма жилья</a:t>
            </a: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в </a:t>
            </a:r>
            <a:r>
              <a:rPr lang="ru-RU" sz="2000" dirty="0"/>
              <a:t>размере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90%</a:t>
            </a:r>
            <a:r>
              <a:rPr lang="ru-RU" sz="2000" dirty="0"/>
              <a:t> от затрат </a:t>
            </a:r>
          </a:p>
          <a:p>
            <a:r>
              <a:rPr lang="ru-RU" sz="2000" dirty="0"/>
              <a:t>в течение трех лет</a:t>
            </a:r>
          </a:p>
          <a:p>
            <a:pPr lvl="0"/>
            <a:endParaRPr lang="ru-RU" sz="2000" i="1" u="sng" dirty="0" smtClean="0"/>
          </a:p>
          <a:p>
            <a:pPr lvl="0" algn="r"/>
            <a:r>
              <a:rPr lang="ru-RU" sz="2000" i="1" u="sng" dirty="0" smtClean="0"/>
              <a:t>Предоставление общежития</a:t>
            </a:r>
            <a:endParaRPr lang="ru-RU" sz="2000" dirty="0"/>
          </a:p>
        </p:txBody>
      </p:sp>
      <p:pic>
        <p:nvPicPr>
          <p:cNvPr id="1027" name="Picture 3" descr="D:\Documents\Практиканты\Дни карьеры Росатома\Подготовка презентации\Фото Жилье\2016 08 16 14.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1" y="4315595"/>
            <a:ext cx="3006651" cy="2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Практиканты\Дни карьеры Росатома\Подготовка презентации\Фото Жилье\2016 08 16 11.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80" y="1109178"/>
            <a:ext cx="3543474" cy="23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Практиканты\Дни карьеры Росатома\Подготовка презентации\Фото Жилье\2012 07 09 14.37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05" y="2417238"/>
            <a:ext cx="3163333" cy="21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70448" y="217689"/>
            <a:ext cx="7540625" cy="6959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70BA"/>
                </a:solidFill>
                <a:latin typeface="Trebuchet MS" pitchFamily="34" charset="0"/>
                <a:ea typeface="+mj-ea"/>
                <a:cs typeface="+mj-cs"/>
              </a:rPr>
              <a:t>ФОСК для работников Калининской АЭС и жителей города </a:t>
            </a: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0" y="6597650"/>
            <a:ext cx="9906000" cy="26035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8855" name="Прямоугольник 30"/>
          <p:cNvSpPr>
            <a:spLocks noChangeArrowheads="1"/>
          </p:cNvSpPr>
          <p:nvPr/>
        </p:nvSpPr>
        <p:spPr bwMode="auto">
          <a:xfrm>
            <a:off x="5654675" y="4437063"/>
            <a:ext cx="496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70BA"/>
                </a:solidFill>
                <a:latin typeface="Trebuchet MS" pitchFamily="34" charset="0"/>
              </a:rPr>
              <a:t> </a:t>
            </a:r>
            <a:endParaRPr lang="ru-RU" altLang="ru-RU" sz="2400"/>
          </a:p>
        </p:txBody>
      </p:sp>
      <p:pic>
        <p:nvPicPr>
          <p:cNvPr id="78857" name="Picture 11" descr="1_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741488"/>
            <a:ext cx="28876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26" descr="DSC005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693863"/>
            <a:ext cx="26558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2" descr="D:\ФОТО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097338"/>
            <a:ext cx="2971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D:\ФОТО\IMG_33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097338"/>
            <a:ext cx="26971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Рисунок 41" descr="IMG_428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 b="9637"/>
          <a:stretch>
            <a:fillRect/>
          </a:stretch>
        </p:blipFill>
        <p:spPr bwMode="auto">
          <a:xfrm>
            <a:off x="6402388" y="1724025"/>
            <a:ext cx="32067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2" name="Text Box 8"/>
          <p:cNvSpPr txBox="1">
            <a:spLocks noChangeArrowheads="1"/>
          </p:cNvSpPr>
          <p:nvPr/>
        </p:nvSpPr>
        <p:spPr bwMode="auto">
          <a:xfrm>
            <a:off x="0" y="995363"/>
            <a:ext cx="16700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>
                <a:solidFill>
                  <a:srgbClr val="0070BA"/>
                </a:solidFill>
                <a:latin typeface="Trebuchet MS" pitchFamily="34" charset="0"/>
              </a:rPr>
              <a:t>7 залов</a:t>
            </a:r>
          </a:p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>
                <a:solidFill>
                  <a:srgbClr val="0070BA"/>
                </a:solidFill>
                <a:latin typeface="Trebuchet MS" pitchFamily="34" charset="0"/>
              </a:rPr>
              <a:t>2 бассейна</a:t>
            </a:r>
          </a:p>
        </p:txBody>
      </p:sp>
      <p:sp>
        <p:nvSpPr>
          <p:cNvPr id="78863" name="Text Box 8"/>
          <p:cNvSpPr txBox="1">
            <a:spLocks noChangeArrowheads="1"/>
          </p:cNvSpPr>
          <p:nvPr/>
        </p:nvSpPr>
        <p:spPr bwMode="auto">
          <a:xfrm>
            <a:off x="1512888" y="998538"/>
            <a:ext cx="27606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70BA"/>
                </a:solidFill>
                <a:latin typeface="Trebuchet MS" pitchFamily="34" charset="0"/>
              </a:rPr>
              <a:t>2 теннисных корта</a:t>
            </a:r>
          </a:p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70BA"/>
                </a:solidFill>
                <a:latin typeface="Trebuchet MS" pitchFamily="34" charset="0"/>
              </a:rPr>
              <a:t>Баскетбольная площадка</a:t>
            </a:r>
          </a:p>
        </p:txBody>
      </p:sp>
      <p:sp>
        <p:nvSpPr>
          <p:cNvPr id="78864" name="Прямоугольник 16"/>
          <p:cNvSpPr>
            <a:spLocks noChangeArrowheads="1"/>
          </p:cNvSpPr>
          <p:nvPr/>
        </p:nvSpPr>
        <p:spPr bwMode="auto">
          <a:xfrm>
            <a:off x="4076700" y="1025525"/>
            <a:ext cx="35020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>
                <a:solidFill>
                  <a:srgbClr val="0070BA"/>
                </a:solidFill>
                <a:latin typeface="Trebuchet MS" pitchFamily="34" charset="0"/>
              </a:rPr>
              <a:t>2 футбольных поля</a:t>
            </a:r>
          </a:p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>
                <a:solidFill>
                  <a:srgbClr val="0070BA"/>
                </a:solidFill>
                <a:latin typeface="Trebuchet MS" pitchFamily="34" charset="0"/>
              </a:rPr>
              <a:t>Легкоатлетическое ядро</a:t>
            </a:r>
          </a:p>
        </p:txBody>
      </p:sp>
      <p:sp>
        <p:nvSpPr>
          <p:cNvPr id="78865" name="Прямоугольник 17"/>
          <p:cNvSpPr>
            <a:spLocks noChangeArrowheads="1"/>
          </p:cNvSpPr>
          <p:nvPr/>
        </p:nvSpPr>
        <p:spPr bwMode="auto">
          <a:xfrm>
            <a:off x="6889750" y="1025525"/>
            <a:ext cx="27813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>
                <a:solidFill>
                  <a:srgbClr val="0070BA"/>
                </a:solidFill>
                <a:latin typeface="Trebuchet MS" pitchFamily="34" charset="0"/>
              </a:rPr>
              <a:t>Волейбольная площадка</a:t>
            </a:r>
          </a:p>
          <a:p>
            <a:pPr lvl="1" eaLnBrk="1" hangingPunct="1">
              <a:spcBef>
                <a:spcPct val="30000"/>
              </a:spcBef>
              <a:buClr>
                <a:srgbClr val="325076"/>
              </a:buClr>
              <a:buFont typeface="Arial" pitchFamily="34" charset="0"/>
              <a:buChar char="•"/>
            </a:pPr>
            <a:r>
              <a:rPr lang="ru-RU" altLang="ru-RU" sz="1400">
                <a:solidFill>
                  <a:srgbClr val="0070BA"/>
                </a:solidFill>
                <a:latin typeface="Trebuchet MS" pitchFamily="34" charset="0"/>
              </a:rPr>
              <a:t>Городошная площадка</a:t>
            </a:r>
          </a:p>
        </p:txBody>
      </p:sp>
      <p:pic>
        <p:nvPicPr>
          <p:cNvPr id="78866" name="Рисунок 19" descr="_AD_90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32178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7" name="Прямоугольник 21"/>
          <p:cNvSpPr>
            <a:spLocks noChangeArrowheads="1"/>
          </p:cNvSpPr>
          <p:nvPr/>
        </p:nvSpPr>
        <p:spPr bwMode="auto">
          <a:xfrm>
            <a:off x="485775" y="368458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itchFamily="34" charset="0"/>
              </a:rPr>
              <a:t>Бассейн</a:t>
            </a:r>
            <a:endParaRPr lang="ru-RU" altLang="ru-RU"/>
          </a:p>
        </p:txBody>
      </p:sp>
      <p:sp>
        <p:nvSpPr>
          <p:cNvPr id="78868" name="Прямоугольник 22"/>
          <p:cNvSpPr>
            <a:spLocks noChangeArrowheads="1"/>
          </p:cNvSpPr>
          <p:nvPr/>
        </p:nvSpPr>
        <p:spPr bwMode="auto">
          <a:xfrm>
            <a:off x="3960813" y="3713163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itchFamily="34" charset="0"/>
              </a:rPr>
              <a:t>Зал тенниса</a:t>
            </a:r>
            <a:endParaRPr lang="ru-RU" altLang="ru-RU"/>
          </a:p>
        </p:txBody>
      </p:sp>
      <p:sp>
        <p:nvSpPr>
          <p:cNvPr id="78869" name="Прямоугольник 23"/>
          <p:cNvSpPr>
            <a:spLocks noChangeArrowheads="1"/>
          </p:cNvSpPr>
          <p:nvPr/>
        </p:nvSpPr>
        <p:spPr bwMode="auto">
          <a:xfrm>
            <a:off x="6399213" y="3724275"/>
            <a:ext cx="323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itchFamily="34" charset="0"/>
              </a:rPr>
              <a:t>Стадион и футбольное поле</a:t>
            </a:r>
            <a:endParaRPr lang="ru-RU" altLang="ru-RU"/>
          </a:p>
        </p:txBody>
      </p:sp>
      <p:sp>
        <p:nvSpPr>
          <p:cNvPr id="78870" name="Прямоугольник 25"/>
          <p:cNvSpPr>
            <a:spLocks noChangeArrowheads="1"/>
          </p:cNvSpPr>
          <p:nvPr/>
        </p:nvSpPr>
        <p:spPr bwMode="auto">
          <a:xfrm>
            <a:off x="6488113" y="6238875"/>
            <a:ext cx="317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itchFamily="34" charset="0"/>
              </a:rPr>
              <a:t>Открытые теннисные корты</a:t>
            </a:r>
            <a:endParaRPr lang="ru-RU" altLang="ru-RU"/>
          </a:p>
        </p:txBody>
      </p:sp>
      <p:sp>
        <p:nvSpPr>
          <p:cNvPr id="78871" name="Прямоугольник 26"/>
          <p:cNvSpPr>
            <a:spLocks noChangeArrowheads="1"/>
          </p:cNvSpPr>
          <p:nvPr/>
        </p:nvSpPr>
        <p:spPr bwMode="auto">
          <a:xfrm>
            <a:off x="3762375" y="6275388"/>
            <a:ext cx="209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itchFamily="34" charset="0"/>
              </a:rPr>
              <a:t>Тренажерный зал</a:t>
            </a:r>
            <a:endParaRPr lang="ru-RU" altLang="ru-RU"/>
          </a:p>
        </p:txBody>
      </p:sp>
      <p:sp>
        <p:nvSpPr>
          <p:cNvPr id="78872" name="Прямоугольник 28"/>
          <p:cNvSpPr>
            <a:spLocks noChangeArrowheads="1"/>
          </p:cNvSpPr>
          <p:nvPr/>
        </p:nvSpPr>
        <p:spPr bwMode="auto">
          <a:xfrm>
            <a:off x="749300" y="6269038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itchFamily="34" charset="0"/>
              </a:rPr>
              <a:t>Зал единоборств</a:t>
            </a:r>
            <a:endParaRPr lang="ru-RU" altLang="ru-RU"/>
          </a:p>
        </p:txBody>
      </p:sp>
      <p:pic>
        <p:nvPicPr>
          <p:cNvPr id="26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25"/>
          <p:cNvSpPr>
            <a:spLocks noChangeArrowheads="1"/>
          </p:cNvSpPr>
          <p:nvPr/>
        </p:nvSpPr>
        <p:spPr bwMode="auto">
          <a:xfrm>
            <a:off x="365125" y="2157413"/>
            <a:ext cx="4079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70BA"/>
              </a:solidFill>
              <a:latin typeface="Trebuchet MS" pitchFamily="34" charset="0"/>
              <a:cs typeface="Arial" pitchFamily="34" charset="0"/>
            </a:endParaRPr>
          </a:p>
          <a:p>
            <a:pPr eaLnBrk="1" hangingPunct="1"/>
            <a:endParaRPr lang="ru-RU" altLang="ru-RU">
              <a:solidFill>
                <a:srgbClr val="0070BA"/>
              </a:solidFill>
              <a:latin typeface="Trebuchet MS" pitchFamily="34" charset="0"/>
              <a:cs typeface="Arial" pitchFamily="34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1874" y="393217"/>
            <a:ext cx="6386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rgbClr val="0070BA"/>
                </a:solidFill>
                <a:latin typeface="+mj-lt"/>
                <a:ea typeface="+mj-ea"/>
                <a:cs typeface="+mj-cs"/>
              </a:rPr>
              <a:t>Для посетителей с детьми  ЛЬГОТНЫЕ ТАРИФЫ</a:t>
            </a:r>
          </a:p>
        </p:txBody>
      </p:sp>
      <p:sp>
        <p:nvSpPr>
          <p:cNvPr id="79876" name="Прямоугольник 18"/>
          <p:cNvSpPr>
            <a:spLocks noChangeArrowheads="1"/>
          </p:cNvSpPr>
          <p:nvPr/>
        </p:nvSpPr>
        <p:spPr bwMode="auto">
          <a:xfrm>
            <a:off x="528638" y="2655888"/>
            <a:ext cx="55197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rebuchet MS" pitchFamily="34" charset="0"/>
                <a:cs typeface="Times New Roman" pitchFamily="18" charset="0"/>
              </a:rPr>
              <a:t>В тарифах  ФОСК предусмотрены льготные условия</a:t>
            </a:r>
          </a:p>
          <a:p>
            <a:pPr eaLnBrk="1" hangingPunct="1"/>
            <a:r>
              <a:rPr lang="ru-RU" altLang="ru-RU" sz="1600" b="1">
                <a:latin typeface="Trebuchet MS" pitchFamily="34" charset="0"/>
                <a:cs typeface="Times New Roman" pitchFamily="18" charset="0"/>
              </a:rPr>
              <a:t>посещение бассейна детьми</a:t>
            </a:r>
            <a:r>
              <a:rPr lang="ru-RU" altLang="ru-RU" sz="1600"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>
                <a:latin typeface="Trebuchet MS" pitchFamily="34" charset="0"/>
                <a:cs typeface="Times New Roman" pitchFamily="18" charset="0"/>
              </a:rPr>
              <a:t> от 0 до 2 лет  - без оплаты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>
                <a:latin typeface="Trebuchet MS" pitchFamily="34" charset="0"/>
                <a:cs typeface="Times New Roman" pitchFamily="18" charset="0"/>
              </a:rPr>
              <a:t> от 2 до 5 лет  - ½  детского базового тарифа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27050" y="3833813"/>
          <a:ext cx="5392738" cy="16289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3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rebuchet MS" pitchFamily="34" charset="0"/>
                        </a:rPr>
                        <a:t>Посещение бассейна</a:t>
                      </a:r>
                      <a:endParaRPr lang="ru-RU" sz="1400" dirty="0">
                        <a:latin typeface="Trebuchet MS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rebuchet MS" pitchFamily="34" charset="0"/>
                        </a:rPr>
                        <a:t>09.00 – 14.00</a:t>
                      </a:r>
                      <a:endParaRPr lang="ru-RU" sz="1400" dirty="0">
                        <a:latin typeface="Trebuchet MS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latin typeface="Trebuchet MS" pitchFamily="34" charset="0"/>
                        </a:rPr>
                        <a:t>14.00 – 18.00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latin typeface="Trebuchet MS" pitchFamily="34" charset="0"/>
                        </a:rPr>
                        <a:t>18.00 – 22.00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 (</a:t>
                      </a:r>
                      <a:r>
                        <a:rPr lang="ru-RU" sz="1600" dirty="0" smtClean="0">
                          <a:latin typeface="Trebuchet MS" pitchFamily="34" charset="0"/>
                        </a:rPr>
                        <a:t>от 0 до 2 лет)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 marT="45714" marB="4571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без оплаты</a:t>
                      </a:r>
                      <a:endParaRPr lang="ru-RU" sz="1600" b="0" dirty="0">
                        <a:latin typeface="Trebuchet MS" pitchFamily="34" charset="0"/>
                      </a:endParaRPr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Дети </a:t>
                      </a:r>
                      <a:r>
                        <a:rPr lang="ru-RU" sz="1600" kern="1200" baseline="0" dirty="0" smtClean="0"/>
                        <a:t> (</a:t>
                      </a:r>
                      <a:r>
                        <a:rPr lang="ru-RU" sz="1600" kern="1200" dirty="0" smtClean="0">
                          <a:latin typeface="Trebuchet MS" pitchFamily="34" charset="0"/>
                        </a:rPr>
                        <a:t>от 2 до 5 лет)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T="45714" marB="45714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</a:t>
                      </a:r>
                      <a:endParaRPr lang="ru-RU" sz="1600" dirty="0"/>
                    </a:p>
                  </a:txBody>
                  <a:tcPr marT="45714" marB="45714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T="45714" marB="45714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Дети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(от 5 до 18 лет)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14" marB="45714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T="45714" marB="45714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81</a:t>
                      </a:r>
                      <a:endParaRPr lang="ru-RU" sz="1600" dirty="0"/>
                    </a:p>
                  </a:txBody>
                  <a:tcPr marT="45714" marB="45714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T="45714" marB="45714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" name="Picture 14" descr="http://podruzhki.ru/data/group/photo/f_4f0adb35e316d_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471" t="10317" r="5472" b="6976"/>
          <a:stretch>
            <a:fillRect/>
          </a:stretch>
        </p:blipFill>
        <p:spPr bwMode="auto">
          <a:xfrm>
            <a:off x="6723819" y="4151407"/>
            <a:ext cx="2785869" cy="1915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9905" name="Прямоугольник 22"/>
          <p:cNvSpPr>
            <a:spLocks noChangeArrowheads="1"/>
          </p:cNvSpPr>
          <p:nvPr/>
        </p:nvSpPr>
        <p:spPr bwMode="auto">
          <a:xfrm>
            <a:off x="401638" y="5573713"/>
            <a:ext cx="5683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rebuchet MS" pitchFamily="34" charset="0"/>
                <a:cs typeface="Times New Roman" pitchFamily="18" charset="0"/>
              </a:rPr>
              <a:t>Льготные тарифы для родителей с детьми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>
                <a:latin typeface="Trebuchet MS" pitchFamily="34" charset="0"/>
                <a:cs typeface="Times New Roman" pitchFamily="18" charset="0"/>
              </a:rPr>
              <a:t>«Мать и дитя 1» - родитель с ребенком до 2-х лет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>
                <a:latin typeface="Trebuchet MS" pitchFamily="34" charset="0"/>
                <a:cs typeface="Times New Roman" pitchFamily="18" charset="0"/>
              </a:rPr>
              <a:t>«Мать и дитя 2» – родитель с ребенком до 5-и лет</a:t>
            </a:r>
          </a:p>
        </p:txBody>
      </p:sp>
      <p:sp>
        <p:nvSpPr>
          <p:cNvPr id="79906" name="Прямоугольник 18"/>
          <p:cNvSpPr>
            <a:spLocks noChangeArrowheads="1"/>
          </p:cNvSpPr>
          <p:nvPr/>
        </p:nvSpPr>
        <p:spPr bwMode="auto">
          <a:xfrm>
            <a:off x="404813" y="1190625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rebuchet MS" pitchFamily="34" charset="0"/>
              </a:rPr>
              <a:t>Работники КлнАЭС бесплатно </a:t>
            </a:r>
          </a:p>
          <a:p>
            <a:pPr algn="ctr" eaLnBrk="1" hangingPunct="1"/>
            <a:r>
              <a:rPr lang="ru-RU" altLang="ru-RU" sz="2400" b="1">
                <a:latin typeface="Trebuchet MS" pitchFamily="34" charset="0"/>
              </a:rPr>
              <a:t> </a:t>
            </a:r>
            <a:r>
              <a:rPr lang="ru-RU" altLang="ru-RU" sz="2400">
                <a:latin typeface="Trebuchet MS" pitchFamily="34" charset="0"/>
              </a:rPr>
              <a:t>(за счет средств предприятия) </a:t>
            </a:r>
          </a:p>
          <a:p>
            <a:pPr algn="ctr" eaLnBrk="1" hangingPunct="1"/>
            <a:r>
              <a:rPr lang="ru-RU" altLang="ru-RU" sz="2400">
                <a:latin typeface="Trebuchet MS" pitchFamily="34" charset="0"/>
              </a:rPr>
              <a:t>занимаются на базе ФОСК</a:t>
            </a:r>
            <a:endParaRPr lang="ru-RU" altLang="ru-RU" sz="240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3" name="Picture 6" descr="http://freenews.am/uploads/post_images/opozdanie600133838314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42307" b="6249"/>
          <a:stretch>
            <a:fillRect/>
          </a:stretch>
        </p:blipFill>
        <p:spPr bwMode="auto">
          <a:xfrm>
            <a:off x="6840416" y="1334552"/>
            <a:ext cx="2459816" cy="239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70" y="1198408"/>
            <a:ext cx="382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Для подачи резюме </a:t>
            </a:r>
            <a:br>
              <a:rPr lang="ru-RU" sz="2000" u="sng" dirty="0" smtClean="0"/>
            </a:br>
            <a:r>
              <a:rPr lang="ru-RU" sz="2000" u="sng" dirty="0" smtClean="0"/>
              <a:t>Вы можете обратиться:</a:t>
            </a:r>
            <a:endParaRPr lang="ru-RU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1612" y="1906294"/>
            <a:ext cx="382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Москалев Виталий Витальевич</a:t>
            </a:r>
          </a:p>
          <a:p>
            <a:r>
              <a:rPr lang="ru-RU" dirty="0" smtClean="0"/>
              <a:t>Начальник отдела кадров</a:t>
            </a:r>
          </a:p>
          <a:p>
            <a:r>
              <a:rPr lang="ru-RU" dirty="0" smtClean="0"/>
              <a:t>Телефон: 8(48255)6-73-57</a:t>
            </a:r>
          </a:p>
          <a:p>
            <a:r>
              <a:rPr lang="en-US" dirty="0"/>
              <a:t>email: moskalev-vv@knpp.ru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95986" y="4860757"/>
            <a:ext cx="4915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Или откликнуться на вакансию от Калининской АЭС</a:t>
            </a:r>
          </a:p>
          <a:p>
            <a:pPr algn="r"/>
            <a:r>
              <a:rPr lang="ru-RU" dirty="0" smtClean="0"/>
              <a:t>на портале </a:t>
            </a:r>
            <a:r>
              <a:rPr lang="en-US" sz="2400" b="1" dirty="0"/>
              <a:t>rosatom-career.ru</a:t>
            </a:r>
            <a:endParaRPr lang="ru-RU" sz="2400" b="1" dirty="0"/>
          </a:p>
        </p:txBody>
      </p:sp>
      <p:pic>
        <p:nvPicPr>
          <p:cNvPr id="2050" name="Picture 2" descr="C:\Users\malahova-es\Desktop\для презентации\chelovechek-s-konver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470" y="1316213"/>
            <a:ext cx="472276" cy="4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lahova-es\Desktop\для презентации\3d-chelovechek-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22" y="5153941"/>
            <a:ext cx="556432" cy="5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39" y="175261"/>
            <a:ext cx="5324443" cy="8562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Контакты</a:t>
            </a:r>
            <a:endParaRPr lang="ru-RU" sz="3200" dirty="0"/>
          </a:p>
        </p:txBody>
      </p:sp>
      <p:pic>
        <p:nvPicPr>
          <p:cNvPr id="10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\Практиканты\Дни карьеры Росатома\Подготовка презентации\ФОТО КАЭС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86" y="1203333"/>
            <a:ext cx="4823572" cy="32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Практиканты\Дни карьеры Росатома\Подготовка презентации\ФОТО КАЭС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6" y="3510760"/>
            <a:ext cx="4460925" cy="29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ahova-es\Desktop\МЭ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9" y="1025581"/>
            <a:ext cx="9066509" cy="55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9800" y="1413192"/>
            <a:ext cx="81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6585" y="249250"/>
            <a:ext cx="7382428" cy="48945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Удомля – город-спутник Калининской АЭС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9551" y="1028700"/>
            <a:ext cx="7342308" cy="5753100"/>
            <a:chOff x="2668991" y="3342449"/>
            <a:chExt cx="1835186" cy="1717020"/>
          </a:xfrm>
        </p:grpSpPr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3826570" y="4526720"/>
              <a:ext cx="411560" cy="532749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3477994" y="3342449"/>
              <a:ext cx="332288" cy="461254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977389" y="3800244"/>
              <a:ext cx="339890" cy="326338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2806902" y="3892495"/>
              <a:ext cx="185690" cy="314807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2932867" y="3992818"/>
              <a:ext cx="257360" cy="214483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3166337" y="4019340"/>
              <a:ext cx="474543" cy="423201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3185884" y="4495585"/>
              <a:ext cx="339890" cy="25369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3252125" y="4324921"/>
              <a:ext cx="344233" cy="206411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auto">
            <a:xfrm>
              <a:off x="3150049" y="4248814"/>
              <a:ext cx="185690" cy="178736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2877486" y="4125428"/>
              <a:ext cx="350749" cy="255996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2766723" y="4195770"/>
              <a:ext cx="238900" cy="204105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3122901" y="4381425"/>
              <a:ext cx="161801" cy="230627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2962187" y="4315696"/>
              <a:ext cx="192206" cy="243311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192399" y="4407947"/>
              <a:ext cx="187863" cy="133764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3091410" y="4705456"/>
              <a:ext cx="200893" cy="23524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3001279" y="4533639"/>
              <a:ext cx="200893" cy="17181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2842737" y="4366434"/>
              <a:ext cx="181347" cy="137223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2977389" y="4672015"/>
              <a:ext cx="158543" cy="193727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2814503" y="4693925"/>
              <a:ext cx="220440" cy="246771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2791699" y="4493279"/>
              <a:ext cx="146597" cy="182196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2668991" y="4366434"/>
              <a:ext cx="190034" cy="192573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auto">
            <a:xfrm>
              <a:off x="2878572" y="4608593"/>
              <a:ext cx="157456" cy="161439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3256468" y="4776951"/>
              <a:ext cx="213924" cy="193727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2904634" y="4474829"/>
              <a:ext cx="137910" cy="159133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2704827" y="4646646"/>
              <a:ext cx="166144" cy="231781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4047010" y="3751812"/>
              <a:ext cx="67326" cy="61117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3448465" y="4344524"/>
              <a:ext cx="380068" cy="472786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2709170" y="4546323"/>
              <a:ext cx="175917" cy="172970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4351064" y="3835992"/>
              <a:ext cx="48866" cy="72647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4240302" y="3664174"/>
              <a:ext cx="20632" cy="43819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89"/>
            <p:cNvSpPr>
              <a:spLocks/>
            </p:cNvSpPr>
            <p:nvPr/>
          </p:nvSpPr>
          <p:spPr bwMode="auto">
            <a:xfrm>
              <a:off x="3708206" y="4471369"/>
              <a:ext cx="386584" cy="471633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90"/>
            <p:cNvSpPr>
              <a:spLocks/>
            </p:cNvSpPr>
            <p:nvPr/>
          </p:nvSpPr>
          <p:spPr bwMode="auto">
            <a:xfrm>
              <a:off x="3375918" y="3709147"/>
              <a:ext cx="1128259" cy="680350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95"/>
            <p:cNvSpPr>
              <a:spLocks/>
            </p:cNvSpPr>
            <p:nvPr/>
          </p:nvSpPr>
          <p:spPr bwMode="auto">
            <a:xfrm>
              <a:off x="3154393" y="3507347"/>
              <a:ext cx="413731" cy="555812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97"/>
            <p:cNvSpPr>
              <a:spLocks/>
            </p:cNvSpPr>
            <p:nvPr/>
          </p:nvSpPr>
          <p:spPr bwMode="auto">
            <a:xfrm>
              <a:off x="3135932" y="4650106"/>
              <a:ext cx="211753" cy="162592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104"/>
            <p:cNvSpPr>
              <a:spLocks/>
            </p:cNvSpPr>
            <p:nvPr/>
          </p:nvSpPr>
          <p:spPr bwMode="auto">
            <a:xfrm>
              <a:off x="3640880" y="3997431"/>
              <a:ext cx="855696" cy="559271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3387863" y="4612052"/>
              <a:ext cx="180261" cy="137224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06"/>
            <p:cNvSpPr>
              <a:spLocks/>
            </p:cNvSpPr>
            <p:nvPr/>
          </p:nvSpPr>
          <p:spPr bwMode="auto">
            <a:xfrm>
              <a:off x="3358544" y="4731978"/>
              <a:ext cx="322515" cy="292897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07"/>
            <p:cNvSpPr>
              <a:spLocks/>
            </p:cNvSpPr>
            <p:nvPr/>
          </p:nvSpPr>
          <p:spPr bwMode="auto">
            <a:xfrm>
              <a:off x="3335739" y="4675475"/>
              <a:ext cx="127052" cy="131458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17"/>
            <p:cNvSpPr>
              <a:spLocks/>
            </p:cNvSpPr>
            <p:nvPr/>
          </p:nvSpPr>
          <p:spPr bwMode="auto">
            <a:xfrm>
              <a:off x="3587670" y="4652412"/>
              <a:ext cx="179175" cy="229474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121"/>
            <p:cNvSpPr>
              <a:spLocks/>
            </p:cNvSpPr>
            <p:nvPr/>
          </p:nvSpPr>
          <p:spPr bwMode="auto">
            <a:xfrm>
              <a:off x="3787477" y="4471369"/>
              <a:ext cx="117278" cy="223708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123"/>
            <p:cNvSpPr>
              <a:spLocks/>
            </p:cNvSpPr>
            <p:nvPr/>
          </p:nvSpPr>
          <p:spPr bwMode="auto">
            <a:xfrm>
              <a:off x="3822226" y="3709147"/>
              <a:ext cx="681951" cy="449723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27"/>
            <p:cNvSpPr>
              <a:spLocks/>
            </p:cNvSpPr>
            <p:nvPr/>
          </p:nvSpPr>
          <p:spPr bwMode="auto">
            <a:xfrm>
              <a:off x="3082723" y="3924783"/>
              <a:ext cx="20632" cy="23063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28"/>
            <p:cNvSpPr>
              <a:spLocks/>
            </p:cNvSpPr>
            <p:nvPr/>
          </p:nvSpPr>
          <p:spPr bwMode="auto">
            <a:xfrm>
              <a:off x="3072697" y="4411406"/>
              <a:ext cx="38007" cy="39207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006D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130"/>
            <p:cNvSpPr>
              <a:spLocks/>
            </p:cNvSpPr>
            <p:nvPr/>
          </p:nvSpPr>
          <p:spPr bwMode="auto">
            <a:xfrm>
              <a:off x="3076207" y="3916711"/>
              <a:ext cx="35835" cy="39207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D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3118557" y="3832532"/>
              <a:ext cx="102075" cy="148755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>
              <a:off x="3292303" y="3884423"/>
              <a:ext cx="103162" cy="161439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2" name="Параллелограмм 131"/>
          <p:cNvSpPr/>
          <p:nvPr/>
        </p:nvSpPr>
        <p:spPr>
          <a:xfrm>
            <a:off x="768173" y="2697279"/>
            <a:ext cx="1446174" cy="174422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Санкт -Петербург</a:t>
            </a:r>
            <a:endParaRPr lang="ru-RU" sz="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араллелограмм 129"/>
          <p:cNvSpPr/>
          <p:nvPr/>
        </p:nvSpPr>
        <p:spPr>
          <a:xfrm>
            <a:off x="1600292" y="4717704"/>
            <a:ext cx="1717710" cy="174422"/>
          </a:xfrm>
          <a:prstGeom prst="parallelogram">
            <a:avLst>
              <a:gd name="adj" fmla="val 302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осква</a:t>
            </a:r>
            <a:endParaRPr lang="ru-RU" sz="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араллелограмм 136"/>
          <p:cNvSpPr/>
          <p:nvPr/>
        </p:nvSpPr>
        <p:spPr>
          <a:xfrm>
            <a:off x="2054428" y="3800653"/>
            <a:ext cx="773680" cy="174422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Удомля</a:t>
            </a:r>
            <a:endParaRPr lang="ru-RU" sz="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Рисунок 138" descr="\\phaeton.knpp.local\uios\ФОТО\коллективы КАЭС\Профилакторий\2018\2018.07.01.Профилакторию 10 лет\DSCF94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66" y="4307083"/>
            <a:ext cx="2962606" cy="1975170"/>
          </a:xfrm>
          <a:prstGeom prst="rect">
            <a:avLst/>
          </a:prstGeom>
          <a:noFill/>
          <a:ln>
            <a:noFill/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3" descr="Z:\ФОТО\ЦОИ\Внешний вид ЦОИ\2007 06 24 00.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66" y="1359465"/>
            <a:ext cx="3060770" cy="203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" name="Picture 2" descr="C:\Users\smir\Desktop\Удомля\город\ЦОИ вид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19" y="2776588"/>
            <a:ext cx="3138656" cy="217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1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Freeform 130"/>
          <p:cNvSpPr>
            <a:spLocks/>
          </p:cNvSpPr>
          <p:nvPr/>
        </p:nvSpPr>
        <p:spPr bwMode="auto">
          <a:xfrm>
            <a:off x="2501044" y="4642409"/>
            <a:ext cx="81290" cy="74484"/>
          </a:xfrm>
          <a:custGeom>
            <a:avLst/>
            <a:gdLst>
              <a:gd name="T0" fmla="*/ 0 w 109"/>
              <a:gd name="T1" fmla="*/ 55 h 115"/>
              <a:gd name="T2" fmla="*/ 1 w 109"/>
              <a:gd name="T3" fmla="*/ 44 h 115"/>
              <a:gd name="T4" fmla="*/ 5 w 109"/>
              <a:gd name="T5" fmla="*/ 34 h 115"/>
              <a:gd name="T6" fmla="*/ 9 w 109"/>
              <a:gd name="T7" fmla="*/ 24 h 115"/>
              <a:gd name="T8" fmla="*/ 16 w 109"/>
              <a:gd name="T9" fmla="*/ 16 h 115"/>
              <a:gd name="T10" fmla="*/ 24 w 109"/>
              <a:gd name="T11" fmla="*/ 10 h 115"/>
              <a:gd name="T12" fmla="*/ 33 w 109"/>
              <a:gd name="T13" fmla="*/ 4 h 115"/>
              <a:gd name="T14" fmla="*/ 44 w 109"/>
              <a:gd name="T15" fmla="*/ 2 h 115"/>
              <a:gd name="T16" fmla="*/ 55 w 109"/>
              <a:gd name="T17" fmla="*/ 0 h 115"/>
              <a:gd name="T18" fmla="*/ 65 w 109"/>
              <a:gd name="T19" fmla="*/ 2 h 115"/>
              <a:gd name="T20" fmla="*/ 76 w 109"/>
              <a:gd name="T21" fmla="*/ 4 h 115"/>
              <a:gd name="T22" fmla="*/ 85 w 109"/>
              <a:gd name="T23" fmla="*/ 10 h 115"/>
              <a:gd name="T24" fmla="*/ 93 w 109"/>
              <a:gd name="T25" fmla="*/ 16 h 115"/>
              <a:gd name="T26" fmla="*/ 100 w 109"/>
              <a:gd name="T27" fmla="*/ 24 h 115"/>
              <a:gd name="T28" fmla="*/ 105 w 109"/>
              <a:gd name="T29" fmla="*/ 34 h 115"/>
              <a:gd name="T30" fmla="*/ 108 w 109"/>
              <a:gd name="T31" fmla="*/ 44 h 115"/>
              <a:gd name="T32" fmla="*/ 109 w 109"/>
              <a:gd name="T33" fmla="*/ 55 h 115"/>
              <a:gd name="T34" fmla="*/ 108 w 109"/>
              <a:gd name="T35" fmla="*/ 66 h 115"/>
              <a:gd name="T36" fmla="*/ 105 w 109"/>
              <a:gd name="T37" fmla="*/ 76 h 115"/>
              <a:gd name="T38" fmla="*/ 100 w 109"/>
              <a:gd name="T39" fmla="*/ 87 h 115"/>
              <a:gd name="T40" fmla="*/ 93 w 109"/>
              <a:gd name="T41" fmla="*/ 96 h 115"/>
              <a:gd name="T42" fmla="*/ 85 w 109"/>
              <a:gd name="T43" fmla="*/ 104 h 115"/>
              <a:gd name="T44" fmla="*/ 76 w 109"/>
              <a:gd name="T45" fmla="*/ 110 h 115"/>
              <a:gd name="T46" fmla="*/ 65 w 109"/>
              <a:gd name="T47" fmla="*/ 114 h 115"/>
              <a:gd name="T48" fmla="*/ 55 w 109"/>
              <a:gd name="T49" fmla="*/ 115 h 115"/>
              <a:gd name="T50" fmla="*/ 44 w 109"/>
              <a:gd name="T51" fmla="*/ 114 h 115"/>
              <a:gd name="T52" fmla="*/ 33 w 109"/>
              <a:gd name="T53" fmla="*/ 110 h 115"/>
              <a:gd name="T54" fmla="*/ 24 w 109"/>
              <a:gd name="T55" fmla="*/ 104 h 115"/>
              <a:gd name="T56" fmla="*/ 16 w 109"/>
              <a:gd name="T57" fmla="*/ 96 h 115"/>
              <a:gd name="T58" fmla="*/ 9 w 109"/>
              <a:gd name="T59" fmla="*/ 87 h 115"/>
              <a:gd name="T60" fmla="*/ 5 w 109"/>
              <a:gd name="T61" fmla="*/ 76 h 115"/>
              <a:gd name="T62" fmla="*/ 1 w 109"/>
              <a:gd name="T63" fmla="*/ 66 h 115"/>
              <a:gd name="T64" fmla="*/ 0 w 109"/>
              <a:gd name="T65" fmla="*/ 55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9"/>
              <a:gd name="T100" fmla="*/ 0 h 115"/>
              <a:gd name="T101" fmla="*/ 109 w 109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9" h="115">
                <a:moveTo>
                  <a:pt x="0" y="55"/>
                </a:moveTo>
                <a:lnTo>
                  <a:pt x="1" y="44"/>
                </a:lnTo>
                <a:lnTo>
                  <a:pt x="5" y="34"/>
                </a:lnTo>
                <a:lnTo>
                  <a:pt x="9" y="24"/>
                </a:lnTo>
                <a:lnTo>
                  <a:pt x="16" y="16"/>
                </a:lnTo>
                <a:lnTo>
                  <a:pt x="24" y="10"/>
                </a:lnTo>
                <a:lnTo>
                  <a:pt x="33" y="4"/>
                </a:lnTo>
                <a:lnTo>
                  <a:pt x="44" y="2"/>
                </a:lnTo>
                <a:lnTo>
                  <a:pt x="55" y="0"/>
                </a:lnTo>
                <a:lnTo>
                  <a:pt x="65" y="2"/>
                </a:lnTo>
                <a:lnTo>
                  <a:pt x="76" y="4"/>
                </a:lnTo>
                <a:lnTo>
                  <a:pt x="85" y="10"/>
                </a:lnTo>
                <a:lnTo>
                  <a:pt x="93" y="16"/>
                </a:lnTo>
                <a:lnTo>
                  <a:pt x="100" y="24"/>
                </a:lnTo>
                <a:lnTo>
                  <a:pt x="105" y="34"/>
                </a:lnTo>
                <a:lnTo>
                  <a:pt x="108" y="44"/>
                </a:lnTo>
                <a:lnTo>
                  <a:pt x="109" y="55"/>
                </a:lnTo>
                <a:lnTo>
                  <a:pt x="108" y="66"/>
                </a:lnTo>
                <a:lnTo>
                  <a:pt x="105" y="76"/>
                </a:lnTo>
                <a:lnTo>
                  <a:pt x="100" y="87"/>
                </a:lnTo>
                <a:lnTo>
                  <a:pt x="93" y="96"/>
                </a:lnTo>
                <a:lnTo>
                  <a:pt x="85" y="104"/>
                </a:lnTo>
                <a:lnTo>
                  <a:pt x="76" y="110"/>
                </a:lnTo>
                <a:lnTo>
                  <a:pt x="65" y="114"/>
                </a:lnTo>
                <a:lnTo>
                  <a:pt x="55" y="115"/>
                </a:lnTo>
                <a:lnTo>
                  <a:pt x="44" y="114"/>
                </a:lnTo>
                <a:lnTo>
                  <a:pt x="33" y="110"/>
                </a:lnTo>
                <a:lnTo>
                  <a:pt x="24" y="104"/>
                </a:lnTo>
                <a:lnTo>
                  <a:pt x="16" y="96"/>
                </a:lnTo>
                <a:lnTo>
                  <a:pt x="9" y="87"/>
                </a:lnTo>
                <a:lnTo>
                  <a:pt x="5" y="76"/>
                </a:lnTo>
                <a:lnTo>
                  <a:pt x="1" y="66"/>
                </a:lnTo>
                <a:lnTo>
                  <a:pt x="0" y="55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араллелограмм 67"/>
          <p:cNvSpPr/>
          <p:nvPr/>
        </p:nvSpPr>
        <p:spPr>
          <a:xfrm>
            <a:off x="2396637" y="4488175"/>
            <a:ext cx="813238" cy="174422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Иваново</a:t>
            </a:r>
            <a:endParaRPr lang="ru-RU" sz="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>
            <a:endCxn id="54" idx="36"/>
          </p:cNvCxnSpPr>
          <p:nvPr/>
        </p:nvCxnSpPr>
        <p:spPr>
          <a:xfrm>
            <a:off x="2151157" y="3915688"/>
            <a:ext cx="367978" cy="703153"/>
          </a:xfrm>
          <a:prstGeom prst="straightConnector1">
            <a:avLst/>
          </a:prstGeom>
          <a:ln w="19050">
            <a:solidFill>
              <a:srgbClr val="0070B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36" idx="25"/>
            <a:endCxn id="123" idx="16"/>
          </p:cNvCxnSpPr>
          <p:nvPr/>
        </p:nvCxnSpPr>
        <p:spPr>
          <a:xfrm flipH="1">
            <a:off x="1904751" y="3939458"/>
            <a:ext cx="230991" cy="670922"/>
          </a:xfrm>
          <a:prstGeom prst="straightConnector1">
            <a:avLst/>
          </a:prstGeom>
          <a:ln w="19050">
            <a:solidFill>
              <a:srgbClr val="0070B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36" idx="6"/>
            <a:endCxn id="124" idx="22"/>
          </p:cNvCxnSpPr>
          <p:nvPr/>
        </p:nvCxnSpPr>
        <p:spPr>
          <a:xfrm flipH="1" flipV="1">
            <a:off x="1938727" y="3078496"/>
            <a:ext cx="188812" cy="789717"/>
          </a:xfrm>
          <a:prstGeom prst="straightConnector1">
            <a:avLst/>
          </a:prstGeom>
          <a:ln w="19050">
            <a:solidFill>
              <a:srgbClr val="0070B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413420" y="1175126"/>
            <a:ext cx="38452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от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от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Петербург;</a:t>
            </a:r>
          </a:p>
          <a:p>
            <a:pPr eaLnBrk="1" hangingPunct="1"/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от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Иваново;</a:t>
            </a:r>
          </a:p>
          <a:p>
            <a:pPr eaLnBrk="1" hangingPunct="1"/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Тверская область, </a:t>
            </a: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г.Удомля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численность населения – 28 669 чел.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 130"/>
          <p:cNvSpPr>
            <a:spLocks/>
          </p:cNvSpPr>
          <p:nvPr/>
        </p:nvSpPr>
        <p:spPr bwMode="auto">
          <a:xfrm>
            <a:off x="2102928" y="3865622"/>
            <a:ext cx="81290" cy="74484"/>
          </a:xfrm>
          <a:custGeom>
            <a:avLst/>
            <a:gdLst>
              <a:gd name="T0" fmla="*/ 0 w 109"/>
              <a:gd name="T1" fmla="*/ 55 h 115"/>
              <a:gd name="T2" fmla="*/ 1 w 109"/>
              <a:gd name="T3" fmla="*/ 44 h 115"/>
              <a:gd name="T4" fmla="*/ 5 w 109"/>
              <a:gd name="T5" fmla="*/ 34 h 115"/>
              <a:gd name="T6" fmla="*/ 9 w 109"/>
              <a:gd name="T7" fmla="*/ 24 h 115"/>
              <a:gd name="T8" fmla="*/ 16 w 109"/>
              <a:gd name="T9" fmla="*/ 16 h 115"/>
              <a:gd name="T10" fmla="*/ 24 w 109"/>
              <a:gd name="T11" fmla="*/ 10 h 115"/>
              <a:gd name="T12" fmla="*/ 33 w 109"/>
              <a:gd name="T13" fmla="*/ 4 h 115"/>
              <a:gd name="T14" fmla="*/ 44 w 109"/>
              <a:gd name="T15" fmla="*/ 2 h 115"/>
              <a:gd name="T16" fmla="*/ 55 w 109"/>
              <a:gd name="T17" fmla="*/ 0 h 115"/>
              <a:gd name="T18" fmla="*/ 65 w 109"/>
              <a:gd name="T19" fmla="*/ 2 h 115"/>
              <a:gd name="T20" fmla="*/ 76 w 109"/>
              <a:gd name="T21" fmla="*/ 4 h 115"/>
              <a:gd name="T22" fmla="*/ 85 w 109"/>
              <a:gd name="T23" fmla="*/ 10 h 115"/>
              <a:gd name="T24" fmla="*/ 93 w 109"/>
              <a:gd name="T25" fmla="*/ 16 h 115"/>
              <a:gd name="T26" fmla="*/ 100 w 109"/>
              <a:gd name="T27" fmla="*/ 24 h 115"/>
              <a:gd name="T28" fmla="*/ 105 w 109"/>
              <a:gd name="T29" fmla="*/ 34 h 115"/>
              <a:gd name="T30" fmla="*/ 108 w 109"/>
              <a:gd name="T31" fmla="*/ 44 h 115"/>
              <a:gd name="T32" fmla="*/ 109 w 109"/>
              <a:gd name="T33" fmla="*/ 55 h 115"/>
              <a:gd name="T34" fmla="*/ 108 w 109"/>
              <a:gd name="T35" fmla="*/ 66 h 115"/>
              <a:gd name="T36" fmla="*/ 105 w 109"/>
              <a:gd name="T37" fmla="*/ 76 h 115"/>
              <a:gd name="T38" fmla="*/ 100 w 109"/>
              <a:gd name="T39" fmla="*/ 87 h 115"/>
              <a:gd name="T40" fmla="*/ 93 w 109"/>
              <a:gd name="T41" fmla="*/ 96 h 115"/>
              <a:gd name="T42" fmla="*/ 85 w 109"/>
              <a:gd name="T43" fmla="*/ 104 h 115"/>
              <a:gd name="T44" fmla="*/ 76 w 109"/>
              <a:gd name="T45" fmla="*/ 110 h 115"/>
              <a:gd name="T46" fmla="*/ 65 w 109"/>
              <a:gd name="T47" fmla="*/ 114 h 115"/>
              <a:gd name="T48" fmla="*/ 55 w 109"/>
              <a:gd name="T49" fmla="*/ 115 h 115"/>
              <a:gd name="T50" fmla="*/ 44 w 109"/>
              <a:gd name="T51" fmla="*/ 114 h 115"/>
              <a:gd name="T52" fmla="*/ 33 w 109"/>
              <a:gd name="T53" fmla="*/ 110 h 115"/>
              <a:gd name="T54" fmla="*/ 24 w 109"/>
              <a:gd name="T55" fmla="*/ 104 h 115"/>
              <a:gd name="T56" fmla="*/ 16 w 109"/>
              <a:gd name="T57" fmla="*/ 96 h 115"/>
              <a:gd name="T58" fmla="*/ 9 w 109"/>
              <a:gd name="T59" fmla="*/ 87 h 115"/>
              <a:gd name="T60" fmla="*/ 5 w 109"/>
              <a:gd name="T61" fmla="*/ 76 h 115"/>
              <a:gd name="T62" fmla="*/ 1 w 109"/>
              <a:gd name="T63" fmla="*/ 66 h 115"/>
              <a:gd name="T64" fmla="*/ 0 w 109"/>
              <a:gd name="T65" fmla="*/ 55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9"/>
              <a:gd name="T100" fmla="*/ 0 h 115"/>
              <a:gd name="T101" fmla="*/ 109 w 109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9" h="115">
                <a:moveTo>
                  <a:pt x="0" y="55"/>
                </a:moveTo>
                <a:lnTo>
                  <a:pt x="1" y="44"/>
                </a:lnTo>
                <a:lnTo>
                  <a:pt x="5" y="34"/>
                </a:lnTo>
                <a:lnTo>
                  <a:pt x="9" y="24"/>
                </a:lnTo>
                <a:lnTo>
                  <a:pt x="16" y="16"/>
                </a:lnTo>
                <a:lnTo>
                  <a:pt x="24" y="10"/>
                </a:lnTo>
                <a:lnTo>
                  <a:pt x="33" y="4"/>
                </a:lnTo>
                <a:lnTo>
                  <a:pt x="44" y="2"/>
                </a:lnTo>
                <a:lnTo>
                  <a:pt x="55" y="0"/>
                </a:lnTo>
                <a:lnTo>
                  <a:pt x="65" y="2"/>
                </a:lnTo>
                <a:lnTo>
                  <a:pt x="76" y="4"/>
                </a:lnTo>
                <a:lnTo>
                  <a:pt x="85" y="10"/>
                </a:lnTo>
                <a:lnTo>
                  <a:pt x="93" y="16"/>
                </a:lnTo>
                <a:lnTo>
                  <a:pt x="100" y="24"/>
                </a:lnTo>
                <a:lnTo>
                  <a:pt x="105" y="34"/>
                </a:lnTo>
                <a:lnTo>
                  <a:pt x="108" y="44"/>
                </a:lnTo>
                <a:lnTo>
                  <a:pt x="109" y="55"/>
                </a:lnTo>
                <a:lnTo>
                  <a:pt x="108" y="66"/>
                </a:lnTo>
                <a:lnTo>
                  <a:pt x="105" y="76"/>
                </a:lnTo>
                <a:lnTo>
                  <a:pt x="100" y="87"/>
                </a:lnTo>
                <a:lnTo>
                  <a:pt x="93" y="96"/>
                </a:lnTo>
                <a:lnTo>
                  <a:pt x="85" y="104"/>
                </a:lnTo>
                <a:lnTo>
                  <a:pt x="76" y="110"/>
                </a:lnTo>
                <a:lnTo>
                  <a:pt x="65" y="114"/>
                </a:lnTo>
                <a:lnTo>
                  <a:pt x="55" y="115"/>
                </a:lnTo>
                <a:lnTo>
                  <a:pt x="44" y="114"/>
                </a:lnTo>
                <a:lnTo>
                  <a:pt x="33" y="110"/>
                </a:lnTo>
                <a:lnTo>
                  <a:pt x="24" y="104"/>
                </a:lnTo>
                <a:lnTo>
                  <a:pt x="16" y="96"/>
                </a:lnTo>
                <a:lnTo>
                  <a:pt x="9" y="87"/>
                </a:lnTo>
                <a:lnTo>
                  <a:pt x="5" y="76"/>
                </a:lnTo>
                <a:lnTo>
                  <a:pt x="1" y="66"/>
                </a:lnTo>
                <a:lnTo>
                  <a:pt x="0" y="55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3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1745" y="312226"/>
            <a:ext cx="6014463" cy="489455"/>
          </a:xfrm>
        </p:spPr>
        <p:txBody>
          <a:bodyPr/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Проектная мощность – 4000Мвт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14371"/>
              </p:ext>
            </p:extLst>
          </p:nvPr>
        </p:nvGraphicFramePr>
        <p:xfrm>
          <a:off x="487210" y="1219200"/>
          <a:ext cx="9113990" cy="2381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и проект реакторной установки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турбинной установки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ввода в эксплуатацию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 В-338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К-1000-60-/1500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1984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 В-338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К-1000-60-/1500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ВВЭР-1000/В-320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К-1000-60/3000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ВВЭР-1000/В-320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К-1000-60/3000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2" descr="C:\Users\dmitriev-ab\Desktop\СЕГОДНЯ\панорама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 b="8138"/>
          <a:stretch/>
        </p:blipFill>
        <p:spPr bwMode="auto">
          <a:xfrm>
            <a:off x="0" y="4026552"/>
            <a:ext cx="9906000" cy="26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29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270" y="114492"/>
            <a:ext cx="5324443" cy="8562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Вакансии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60686" y="1087770"/>
            <a:ext cx="7721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Электромонтер </a:t>
            </a:r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по обслуживанию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подстанции (ЭЦ)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Заработная плата: </a:t>
            </a:r>
            <a:r>
              <a:rPr lang="ru-RU">
                <a:solidFill>
                  <a:srgbClr val="FF0000"/>
                </a:solidFill>
              </a:rPr>
              <a:t>от </a:t>
            </a:r>
            <a:r>
              <a:rPr lang="ru-RU" smtClean="0">
                <a:solidFill>
                  <a:srgbClr val="FF0000"/>
                </a:solidFill>
              </a:rPr>
              <a:t>45</a:t>
            </a:r>
            <a:r>
              <a:rPr lang="ru-RU">
                <a:solidFill>
                  <a:srgbClr val="FF0000"/>
                </a:solidFill>
              </a:rPr>
              <a:t> </a:t>
            </a:r>
            <a:r>
              <a:rPr lang="ru-RU" smtClean="0">
                <a:solidFill>
                  <a:srgbClr val="FF0000"/>
                </a:solidFill>
              </a:rPr>
              <a:t>000 </a:t>
            </a:r>
            <a:r>
              <a:rPr lang="ru-RU" dirty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Старший электромонтер по обслуживанию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электрооборудования электростанции (ЭЦ)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Заработная плата: </a:t>
            </a: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>
                <a:solidFill>
                  <a:srgbClr val="FF0000"/>
                </a:solidFill>
              </a:rPr>
              <a:t>58 126 </a:t>
            </a:r>
            <a:r>
              <a:rPr lang="ru-RU" dirty="0" smtClean="0">
                <a:solidFill>
                  <a:srgbClr val="FF0000"/>
                </a:solidFill>
              </a:rPr>
              <a:t>руб.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57" y="1107862"/>
            <a:ext cx="947885" cy="91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81186" y="2022157"/>
            <a:ext cx="8954199" cy="4611117"/>
            <a:chOff x="388676" y="1865495"/>
            <a:chExt cx="8621520" cy="4792316"/>
          </a:xfrm>
        </p:grpSpPr>
        <p:sp>
          <p:nvSpPr>
            <p:cNvPr id="4" name="TextBox 3"/>
            <p:cNvSpPr txBox="1"/>
            <p:nvPr/>
          </p:nvSpPr>
          <p:spPr>
            <a:xfrm>
              <a:off x="388676" y="6057647"/>
              <a:ext cx="1850829" cy="6001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/>
                <a:t>Электромонтер по обслуживанию подстанции</a:t>
              </a:r>
              <a:endParaRPr lang="ru-RU" sz="11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4090" y="5411316"/>
              <a:ext cx="2007029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Старший электромонтер по обслуживанию </a:t>
              </a:r>
              <a:r>
                <a:rPr lang="ru-RU" sz="1200" b="1" dirty="0" smtClean="0"/>
                <a:t>электростанции </a:t>
              </a:r>
              <a:endParaRPr lang="ru-RU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39505" y="4829058"/>
              <a:ext cx="2007029" cy="6001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/>
                <a:t>Инженер по эксплуатации </a:t>
              </a:r>
            </a:p>
            <a:p>
              <a:pPr algn="ctr"/>
              <a:r>
                <a:rPr lang="ru-RU" sz="1100" b="1" dirty="0"/>
                <a:t>электротехнического оборудования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21118" y="4263150"/>
              <a:ext cx="1912376" cy="5693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r>
                <a:rPr lang="ru-RU" sz="1600" b="1" dirty="0" smtClean="0"/>
                <a:t>Начальник смены</a:t>
              </a:r>
            </a:p>
            <a:p>
              <a:pPr algn="ctr"/>
              <a:endParaRPr lang="ru-RU" sz="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87277" y="3559435"/>
              <a:ext cx="2007029" cy="703716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r>
                <a:rPr lang="ru-RU" sz="1200" b="1" dirty="0" smtClean="0"/>
                <a:t>Заместитель начальника  цеха </a:t>
              </a:r>
              <a:r>
                <a:rPr lang="ru-RU" sz="1200" b="1" dirty="0"/>
                <a:t>по </a:t>
              </a:r>
              <a:r>
                <a:rPr lang="ru-RU" sz="1200" b="1" dirty="0" smtClean="0"/>
                <a:t>эксплуатации</a:t>
              </a:r>
            </a:p>
            <a:p>
              <a:pPr algn="ctr"/>
              <a:endParaRPr lang="ru-RU" sz="7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90791" y="2996470"/>
              <a:ext cx="1912376" cy="569387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r>
                <a:rPr lang="ru-RU" sz="1600" b="1" dirty="0" smtClean="0"/>
                <a:t>Начальник цеха</a:t>
              </a:r>
            </a:p>
            <a:p>
              <a:pPr algn="ctr"/>
              <a:endParaRPr lang="ru-RU" sz="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53815" y="2473250"/>
              <a:ext cx="2007029" cy="523220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Заместитель </a:t>
              </a:r>
              <a:r>
                <a:rPr lang="ru-RU" sz="1400" b="1" dirty="0"/>
                <a:t>главного </a:t>
              </a:r>
              <a:r>
                <a:rPr lang="ru-RU" sz="1400" b="1" dirty="0" smtClean="0"/>
                <a:t>инженера</a:t>
              </a:r>
              <a:endParaRPr lang="ru-RU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03167" y="1865495"/>
              <a:ext cx="2007029" cy="607754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sz="1600" b="1" dirty="0" smtClean="0"/>
                <a:t>Главный инженер</a:t>
              </a:r>
            </a:p>
            <a:p>
              <a:pPr algn="ctr"/>
              <a:endParaRPr lang="ru-RU" sz="8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85332" y="2813705"/>
            <a:ext cx="40079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Специальности: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</a:rPr>
              <a:t>Электроэнергетика </a:t>
            </a:r>
            <a:r>
              <a:rPr lang="ru-RU" sz="1600" dirty="0">
                <a:solidFill>
                  <a:srgbClr val="FF0000"/>
                </a:solidFill>
              </a:rPr>
              <a:t>и </a:t>
            </a:r>
            <a:r>
              <a:rPr lang="ru-RU" sz="1600" dirty="0" smtClean="0">
                <a:solidFill>
                  <a:srgbClr val="FF0000"/>
                </a:solidFill>
              </a:rPr>
              <a:t>электротехника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Электрические </a:t>
            </a:r>
            <a:r>
              <a:rPr lang="ru-RU" sz="1600" dirty="0"/>
              <a:t>станции, сети и </a:t>
            </a:r>
            <a:r>
              <a:rPr lang="ru-RU" sz="1600" dirty="0" smtClean="0"/>
              <a:t>системы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Электрические станции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Релейная </a:t>
            </a:r>
            <a:r>
              <a:rPr lang="ru-RU" sz="1600" dirty="0"/>
              <a:t>защита и автоматизация электроэнергетических </a:t>
            </a:r>
            <a:r>
              <a:rPr lang="ru-RU" sz="1600" dirty="0" smtClean="0"/>
              <a:t>систем</a:t>
            </a:r>
            <a:endParaRPr lang="ru-RU" dirty="0"/>
          </a:p>
        </p:txBody>
      </p:sp>
      <p:pic>
        <p:nvPicPr>
          <p:cNvPr id="17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7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9905394">
            <a:off x="989407" y="4946459"/>
            <a:ext cx="1341120" cy="246234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619866" y="4114659"/>
            <a:ext cx="3929534" cy="2450032"/>
            <a:chOff x="4619866" y="4114659"/>
            <a:chExt cx="3929534" cy="2450032"/>
          </a:xfrm>
        </p:grpSpPr>
        <p:pic>
          <p:nvPicPr>
            <p:cNvPr id="2050" name="Picture 2" descr="D:\Documents\Практиканты\Дни карьеры Росатома\ФОТО КАЭС\1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866" y="5499436"/>
              <a:ext cx="1598054" cy="106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cuments\Практиканты\Дни карьеры Росатома\ФОТО КАЭС\1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016" y="4972804"/>
              <a:ext cx="1584895" cy="105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cuments\Практиканты\Дни карьеры Росатома\Подготовка презентации\Фото Люди\2018 08 20 10.5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17" y="4114659"/>
              <a:ext cx="1609883" cy="109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89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49" y="1095003"/>
            <a:ext cx="947885" cy="91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88059" y="2071783"/>
            <a:ext cx="8720380" cy="4127820"/>
            <a:chOff x="581186" y="3221976"/>
            <a:chExt cx="7539070" cy="3248929"/>
          </a:xfrm>
        </p:grpSpPr>
        <p:sp>
          <p:nvSpPr>
            <p:cNvPr id="4" name="TextBox 3"/>
            <p:cNvSpPr txBox="1"/>
            <p:nvPr/>
          </p:nvSpPr>
          <p:spPr>
            <a:xfrm>
              <a:off x="581186" y="6020262"/>
              <a:ext cx="1922247" cy="4506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sz="1400" b="1" dirty="0" smtClean="0"/>
                <a:t>Электрослесарь</a:t>
              </a:r>
              <a:r>
                <a:rPr lang="ru-RU" sz="1200" b="1" dirty="0" smtClean="0"/>
                <a:t> </a:t>
              </a:r>
            </a:p>
            <a:p>
              <a:pPr algn="ctr"/>
              <a:endParaRPr lang="ru-RU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1196" y="5481905"/>
              <a:ext cx="2084474" cy="5257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Инженер по эксплуатации </a:t>
              </a:r>
            </a:p>
            <a:p>
              <a:pPr algn="ctr"/>
              <a:r>
                <a:rPr lang="ru-RU" sz="1200" b="1" dirty="0"/>
                <a:t>автоматизированных систем управления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48909" y="5045863"/>
              <a:ext cx="1986169" cy="4360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r>
                <a:rPr lang="ru-RU" sz="1600" b="1" dirty="0" smtClean="0"/>
                <a:t>Начальник смены</a:t>
              </a:r>
              <a:endParaRPr lang="ru-RU" sz="800" b="1" dirty="0"/>
            </a:p>
            <a:p>
              <a:pPr algn="ctr"/>
              <a:endParaRPr lang="ru-RU" sz="700" b="1" dirty="0" smtClean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92841" y="4633593"/>
              <a:ext cx="2084474" cy="387592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Заместитель начальника  цеха </a:t>
              </a:r>
              <a:r>
                <a:rPr lang="ru-RU" sz="1300" b="1" dirty="0"/>
                <a:t>по </a:t>
              </a:r>
              <a:r>
                <a:rPr lang="ru-RU" sz="1300" b="1" dirty="0" smtClean="0"/>
                <a:t>эксплуатации</a:t>
              </a:r>
              <a:endParaRPr lang="ru-RU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69417" y="4197552"/>
              <a:ext cx="1986169" cy="436041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r>
                <a:rPr lang="ru-RU" b="1" dirty="0" smtClean="0"/>
                <a:t>Начальник цеха</a:t>
              </a:r>
            </a:p>
            <a:p>
              <a:pPr algn="ctr"/>
              <a:endParaRPr lang="ru-RU" sz="5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90812" y="3721873"/>
              <a:ext cx="2084474" cy="475679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Заместитель </a:t>
              </a:r>
              <a:r>
                <a:rPr lang="ru-RU" sz="1600" b="1" dirty="0"/>
                <a:t>главного </a:t>
              </a:r>
              <a:r>
                <a:rPr lang="ru-RU" sz="1600" b="1" dirty="0" smtClean="0"/>
                <a:t>инженера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5782" y="3221976"/>
              <a:ext cx="2084474" cy="500715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b="1" dirty="0" smtClean="0"/>
                <a:t>Главный инженер</a:t>
              </a:r>
            </a:p>
            <a:p>
              <a:pPr algn="ctr"/>
              <a:endParaRPr lang="ru-RU" sz="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16125" y="59337"/>
            <a:ext cx="6542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Электрослесарь по обслуживанию автоматики и средств измерений электростанций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(ЦТАИ)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Заработная плата: </a:t>
            </a: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>
                <a:solidFill>
                  <a:srgbClr val="FF0000"/>
                </a:solidFill>
              </a:rPr>
              <a:t>47 459 руб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179" y="1219479"/>
            <a:ext cx="5311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Специальности: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Электроника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err="1" smtClean="0">
                <a:solidFill>
                  <a:srgbClr val="FF0000"/>
                </a:solidFill>
              </a:rPr>
              <a:t>наноэлектроника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Управление </a:t>
            </a:r>
            <a:r>
              <a:rPr lang="ru-RU" dirty="0">
                <a:solidFill>
                  <a:srgbClr val="FF0000"/>
                </a:solidFill>
              </a:rPr>
              <a:t>в технических </a:t>
            </a:r>
            <a:r>
              <a:rPr lang="ru-RU" dirty="0" smtClean="0">
                <a:solidFill>
                  <a:srgbClr val="FF0000"/>
                </a:solidFill>
              </a:rPr>
              <a:t>системах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Информатика </a:t>
            </a:r>
            <a:r>
              <a:rPr lang="ru-RU" dirty="0">
                <a:solidFill>
                  <a:srgbClr val="FF0000"/>
                </a:solidFill>
              </a:rPr>
              <a:t>и вычислительная </a:t>
            </a:r>
            <a:r>
              <a:rPr lang="ru-RU" dirty="0" smtClean="0">
                <a:solidFill>
                  <a:srgbClr val="FF0000"/>
                </a:solidFill>
              </a:rPr>
              <a:t>техника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Приборостроение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Теплоэнергетика </a:t>
            </a:r>
            <a:r>
              <a:rPr lang="ru-RU" dirty="0">
                <a:solidFill>
                  <a:srgbClr val="FF0000"/>
                </a:solidFill>
              </a:rPr>
              <a:t>и теплотехника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779" y="114492"/>
            <a:ext cx="5324443" cy="8562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Вакансия</a:t>
            </a:r>
            <a:endParaRPr lang="ru-RU" sz="3200" dirty="0"/>
          </a:p>
        </p:txBody>
      </p:sp>
      <p:pic>
        <p:nvPicPr>
          <p:cNvPr id="19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9905394">
            <a:off x="1384387" y="4234591"/>
            <a:ext cx="1341120" cy="246234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470123" y="4316917"/>
            <a:ext cx="4110149" cy="2105349"/>
            <a:chOff x="4229900" y="4641153"/>
            <a:chExt cx="3709249" cy="1891044"/>
          </a:xfrm>
        </p:grpSpPr>
        <p:pic>
          <p:nvPicPr>
            <p:cNvPr id="2050" name="Picture 2" descr="D:\Documents\Практиканты\Дни карьеры Росатома\Подготовка презентации\Фото Люди\Саликаев в машзалеB85A2855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900" y="5636853"/>
              <a:ext cx="1343159" cy="895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cuments\Практиканты\Дни карьеры Росатома\Подготовка презентации\Фото Люди\3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66" y="5128277"/>
              <a:ext cx="1496328" cy="99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Documents\Практиканты\Дни карьеры Росатома\Подготовка презентации\Фото Люди\2018 08 20 11.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679" y="4641153"/>
              <a:ext cx="1493470" cy="99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42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Практиканты\Дни карьеры Росатома\Подготовка презентации\Фото Люди\DSC0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45" y="5494296"/>
            <a:ext cx="1602545" cy="10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1" y="1015836"/>
            <a:ext cx="947885" cy="91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38179" y="1930131"/>
            <a:ext cx="8613937" cy="4218176"/>
            <a:chOff x="581186" y="3755476"/>
            <a:chExt cx="6686174" cy="2629290"/>
          </a:xfrm>
        </p:grpSpPr>
        <p:sp>
          <p:nvSpPr>
            <p:cNvPr id="4" name="TextBox 3"/>
            <p:cNvSpPr txBox="1"/>
            <p:nvPr/>
          </p:nvSpPr>
          <p:spPr>
            <a:xfrm>
              <a:off x="581186" y="6020262"/>
              <a:ext cx="1922247" cy="3645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sz="1600" b="1" dirty="0" smtClean="0"/>
                <a:t>Инженер-электроник </a:t>
              </a:r>
            </a:p>
            <a:p>
              <a:pPr algn="ctr"/>
              <a:endParaRPr lang="ru-RU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1196" y="5511547"/>
              <a:ext cx="2084474" cy="5009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1000" b="1" dirty="0" smtClean="0"/>
            </a:p>
            <a:p>
              <a:pPr algn="ctr"/>
              <a:endParaRPr lang="ru-RU" sz="800" b="1" dirty="0" smtClean="0"/>
            </a:p>
            <a:p>
              <a:pPr algn="ctr"/>
              <a:r>
                <a:rPr lang="ru-RU" sz="1600" b="1" dirty="0" smtClean="0"/>
                <a:t>Ведущий инженер</a:t>
              </a:r>
            </a:p>
            <a:p>
              <a:pPr algn="ctr"/>
              <a:endParaRPr lang="ru-RU" sz="1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00733" y="5030603"/>
              <a:ext cx="2084474" cy="48094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/>
            </a:p>
            <a:p>
              <a:pPr algn="ctr"/>
              <a:r>
                <a:rPr lang="ru-RU" sz="1600" b="1" dirty="0" smtClean="0"/>
                <a:t>Заместитель начальника  цеха </a:t>
              </a:r>
              <a:r>
                <a:rPr lang="ru-RU" sz="1600" b="1" dirty="0"/>
                <a:t>по </a:t>
              </a:r>
              <a:r>
                <a:rPr lang="ru-RU" sz="1600" b="1" dirty="0" smtClean="0"/>
                <a:t>эксплуатации</a:t>
              </a:r>
            </a:p>
            <a:p>
              <a:pPr algn="ctr"/>
              <a:endParaRPr lang="ru-RU" sz="500" b="1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42970" y="4537010"/>
              <a:ext cx="1986169" cy="4709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endParaRPr lang="ru-RU" sz="800" b="1" dirty="0" smtClean="0"/>
            </a:p>
            <a:p>
              <a:pPr algn="ctr"/>
              <a:r>
                <a:rPr lang="ru-RU" b="1" dirty="0" smtClean="0"/>
                <a:t>Начальник цеха</a:t>
              </a:r>
            </a:p>
            <a:p>
              <a:pPr algn="ctr"/>
              <a:endParaRPr lang="ru-RU" sz="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43686" y="4156263"/>
              <a:ext cx="2084474" cy="38074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/>
                <a:t>Заместитель </a:t>
              </a:r>
              <a:r>
                <a:rPr lang="ru-RU" sz="1600" b="1" dirty="0"/>
                <a:t>главного </a:t>
              </a:r>
              <a:r>
                <a:rPr lang="ru-RU" sz="1600" b="1" dirty="0" smtClean="0"/>
                <a:t>инженера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2886" y="3755476"/>
              <a:ext cx="2084474" cy="4007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b="1" dirty="0" smtClean="0"/>
                <a:t>Главный инженер</a:t>
              </a:r>
            </a:p>
            <a:p>
              <a:pPr algn="ctr"/>
              <a:endParaRPr lang="ru-RU" sz="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34222" y="96334"/>
            <a:ext cx="53192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Инженер-электроник (ЦТАИ)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Заработная плата: </a:t>
            </a:r>
            <a:r>
              <a:rPr lang="ru-RU" smtClean="0">
                <a:solidFill>
                  <a:srgbClr val="FF0000"/>
                </a:solidFill>
              </a:rPr>
              <a:t>от 45</a:t>
            </a:r>
            <a:r>
              <a:rPr lang="ru-RU">
                <a:solidFill>
                  <a:srgbClr val="FF0000"/>
                </a:solidFill>
              </a:rPr>
              <a:t> </a:t>
            </a:r>
            <a:r>
              <a:rPr lang="ru-RU" smtClean="0">
                <a:solidFill>
                  <a:srgbClr val="FF0000"/>
                </a:solidFill>
              </a:rPr>
              <a:t>000 </a:t>
            </a:r>
            <a:r>
              <a:rPr lang="ru-RU" dirty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179" y="1399031"/>
            <a:ext cx="5311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Специальности: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Электроника и </a:t>
            </a:r>
            <a:r>
              <a:rPr lang="ru-RU" dirty="0" err="1" smtClean="0">
                <a:solidFill>
                  <a:srgbClr val="FF0000"/>
                </a:solidFill>
              </a:rPr>
              <a:t>наноэлектроника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Управление </a:t>
            </a:r>
            <a:r>
              <a:rPr lang="ru-RU" dirty="0">
                <a:solidFill>
                  <a:srgbClr val="FF0000"/>
                </a:solidFill>
              </a:rPr>
              <a:t>в технических </a:t>
            </a:r>
            <a:r>
              <a:rPr lang="ru-RU" dirty="0" smtClean="0">
                <a:solidFill>
                  <a:srgbClr val="FF0000"/>
                </a:solidFill>
              </a:rPr>
              <a:t>системах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Информатика </a:t>
            </a:r>
            <a:r>
              <a:rPr lang="ru-RU" dirty="0">
                <a:solidFill>
                  <a:srgbClr val="FF0000"/>
                </a:solidFill>
              </a:rPr>
              <a:t>и вычислительная </a:t>
            </a:r>
            <a:r>
              <a:rPr lang="ru-RU" dirty="0" smtClean="0">
                <a:solidFill>
                  <a:srgbClr val="FF0000"/>
                </a:solidFill>
              </a:rPr>
              <a:t>техника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Приборостроение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Теплоэнергетика </a:t>
            </a:r>
            <a:r>
              <a:rPr lang="ru-RU" dirty="0">
                <a:solidFill>
                  <a:srgbClr val="FF0000"/>
                </a:solidFill>
              </a:rPr>
              <a:t>и теплотехника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 txBox="1">
            <a:spLocks/>
          </p:cNvSpPr>
          <p:nvPr/>
        </p:nvSpPr>
        <p:spPr>
          <a:xfrm>
            <a:off x="1924501" y="114492"/>
            <a:ext cx="5324443" cy="856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Вакансия</a:t>
            </a:r>
            <a:endParaRPr lang="ru-RU" sz="3200" dirty="0"/>
          </a:p>
        </p:txBody>
      </p:sp>
      <p:pic>
        <p:nvPicPr>
          <p:cNvPr id="16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9905394">
            <a:off x="1411052" y="4032393"/>
            <a:ext cx="1341120" cy="246234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Documents\Практиканты\Дни карьеры Росатома\Подготовка презентации\Фото Люди\2016 09 06 10.02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89" y="4747400"/>
            <a:ext cx="1695128" cy="11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Documents\Практиканты\Дни карьеры Росатома\Подготовка презентации\Фото Люди\2018 08 20 10.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29" y="3925396"/>
            <a:ext cx="1672330" cy="11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45" y="114492"/>
            <a:ext cx="5324443" cy="8562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Вакансия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178665" y="204056"/>
            <a:ext cx="5148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</a:rPr>
              <a:t>ператор реакторного отделения (РЦ)</a:t>
            </a:r>
            <a:r>
              <a:rPr lang="ru-RU" sz="2000" b="1" dirty="0" smtClean="0"/>
              <a:t>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Заработная плата: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52 555 </a:t>
            </a:r>
            <a:r>
              <a:rPr lang="ru-RU" dirty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03" y="1180259"/>
            <a:ext cx="526450" cy="50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20202"/>
            <a:ext cx="2075999" cy="5334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Оператор реакторного отделения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950399" y="5557604"/>
            <a:ext cx="2251202" cy="5715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Старший </a:t>
            </a:r>
            <a:r>
              <a:rPr lang="ru-RU" sz="1200" b="1" dirty="0" smtClean="0"/>
              <a:t>оператор реакторного отделения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913943" y="5024176"/>
            <a:ext cx="2251202" cy="5334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Инженер по </a:t>
            </a:r>
            <a:r>
              <a:rPr lang="ru-RU" sz="1100" b="1" dirty="0" smtClean="0"/>
              <a:t>организации эксплуатации и ремонту</a:t>
            </a:r>
            <a:endParaRPr lang="ru-RU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86849" y="4427315"/>
            <a:ext cx="2145034" cy="5715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Ведущий инженер по управлению реактором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92882" y="3363165"/>
            <a:ext cx="2251202" cy="538609"/>
          </a:xfrm>
          <a:prstGeom prst="rect">
            <a:avLst/>
          </a:prstGeom>
          <a:solidFill>
            <a:srgbClr val="009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/>
          </a:p>
          <a:p>
            <a:pPr algn="ctr"/>
            <a:r>
              <a:rPr lang="ru-RU" sz="1200" b="1" dirty="0" smtClean="0"/>
              <a:t>Заместитель начальника  цеха </a:t>
            </a:r>
            <a:r>
              <a:rPr lang="ru-RU" sz="1200" b="1" dirty="0"/>
              <a:t>по </a:t>
            </a:r>
            <a:r>
              <a:rPr lang="ru-RU" sz="1200" b="1" dirty="0" smtClean="0"/>
              <a:t>эксплуатации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394" y="2836737"/>
            <a:ext cx="2145034" cy="523220"/>
          </a:xfrm>
          <a:prstGeom prst="rect">
            <a:avLst/>
          </a:prstGeom>
          <a:solidFill>
            <a:srgbClr val="009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700" b="1" dirty="0" smtClean="0"/>
          </a:p>
          <a:p>
            <a:pPr algn="ctr"/>
            <a:r>
              <a:rPr lang="ru-RU" sz="1600" b="1" dirty="0" smtClean="0"/>
              <a:t>Начальник цеха</a:t>
            </a:r>
          </a:p>
          <a:p>
            <a:pPr algn="ctr"/>
            <a:endParaRPr lang="ru-RU" sz="500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6910849" y="2304871"/>
            <a:ext cx="2188389" cy="523220"/>
          </a:xfrm>
          <a:prstGeom prst="rect">
            <a:avLst/>
          </a:prstGeom>
          <a:solidFill>
            <a:srgbClr val="009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Заместитель </a:t>
            </a:r>
            <a:r>
              <a:rPr lang="ru-RU" sz="1400" b="1" dirty="0"/>
              <a:t>главного </a:t>
            </a:r>
            <a:r>
              <a:rPr lang="ru-RU" sz="1400" b="1" dirty="0" smtClean="0"/>
              <a:t>инженера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03994" y="1822906"/>
            <a:ext cx="2198118" cy="461665"/>
          </a:xfrm>
          <a:prstGeom prst="rect">
            <a:avLst/>
          </a:prstGeom>
          <a:solidFill>
            <a:srgbClr val="009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1600" b="1" dirty="0" smtClean="0"/>
              <a:t>Главный инженер</a:t>
            </a:r>
            <a:endParaRPr lang="ru-RU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01601" y="1026335"/>
            <a:ext cx="400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Специальности: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Атомные станции: проектирование, эксплуатация и </a:t>
            </a:r>
            <a:r>
              <a:rPr lang="ru-RU" sz="1600" dirty="0" smtClean="0">
                <a:solidFill>
                  <a:srgbClr val="FF0000"/>
                </a:solidFill>
              </a:rPr>
              <a:t>инжиниринг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Энергетика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FF0000"/>
                </a:solidFill>
              </a:rPr>
              <a:t>энергетическое машиностроение </a:t>
            </a:r>
            <a:r>
              <a:rPr lang="ru-RU" sz="1600" dirty="0"/>
              <a:t>и </a:t>
            </a:r>
            <a:r>
              <a:rPr lang="ru-RU" sz="1600" dirty="0" smtClean="0"/>
              <a:t>электротехника</a:t>
            </a:r>
            <a:endParaRPr lang="ru-RU" dirty="0"/>
          </a:p>
        </p:txBody>
      </p:sp>
      <p:pic>
        <p:nvPicPr>
          <p:cNvPr id="17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46376" y="3953859"/>
            <a:ext cx="2145034" cy="49244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/>
          </a:p>
          <a:p>
            <a:pPr algn="ctr"/>
            <a:r>
              <a:rPr lang="ru-RU" sz="1600" b="1" dirty="0" smtClean="0"/>
              <a:t>Начальник смены</a:t>
            </a:r>
          </a:p>
          <a:p>
            <a:pPr algn="ctr"/>
            <a:endParaRPr lang="ru-RU" sz="5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201601" y="3461415"/>
            <a:ext cx="214503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Заместитель начальника смены очереди станции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1214" y="2979636"/>
            <a:ext cx="214503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Начальник смены очереди станции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0154" y="2517970"/>
            <a:ext cx="2145034" cy="4308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/>
          </a:p>
          <a:p>
            <a:pPr algn="ctr"/>
            <a:r>
              <a:rPr lang="ru-RU" sz="1200" b="1" dirty="0" smtClean="0"/>
              <a:t>Начальник смены станции</a:t>
            </a:r>
          </a:p>
          <a:p>
            <a:pPr algn="ctr"/>
            <a:endParaRPr lang="ru-RU" sz="5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70823" y="2008554"/>
            <a:ext cx="2188389" cy="523220"/>
          </a:xfrm>
          <a:prstGeom prst="rect">
            <a:avLst/>
          </a:prstGeom>
          <a:solidFill>
            <a:srgbClr val="009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Заместитель </a:t>
            </a:r>
            <a:r>
              <a:rPr lang="ru-RU" sz="1400" b="1" dirty="0"/>
              <a:t>главного </a:t>
            </a:r>
            <a:r>
              <a:rPr lang="ru-RU" sz="1400" b="1" dirty="0" smtClean="0"/>
              <a:t>инженера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896" y="1546889"/>
            <a:ext cx="2054104" cy="461665"/>
          </a:xfrm>
          <a:prstGeom prst="rect">
            <a:avLst/>
          </a:prstGeom>
          <a:solidFill>
            <a:srgbClr val="009A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1600" b="1" dirty="0" smtClean="0"/>
              <a:t>Главный инженер</a:t>
            </a:r>
            <a:endParaRPr lang="ru-RU" sz="800" b="1" dirty="0"/>
          </a:p>
        </p:txBody>
      </p:sp>
      <p:sp>
        <p:nvSpPr>
          <p:cNvPr id="3" name="Стрелка вправо 2"/>
          <p:cNvSpPr/>
          <p:nvPr/>
        </p:nvSpPr>
        <p:spPr>
          <a:xfrm rot="19905394">
            <a:off x="345469" y="5167773"/>
            <a:ext cx="1341120" cy="246234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477619">
            <a:off x="5325062" y="2661570"/>
            <a:ext cx="1341120" cy="246234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2918358">
            <a:off x="3874336" y="2704973"/>
            <a:ext cx="1341120" cy="246234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7" y="1075899"/>
            <a:ext cx="478033" cy="461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5231840" y="4282666"/>
            <a:ext cx="3720223" cy="2297064"/>
            <a:chOff x="4619866" y="4114659"/>
            <a:chExt cx="3929534" cy="2450032"/>
          </a:xfrm>
        </p:grpSpPr>
        <p:pic>
          <p:nvPicPr>
            <p:cNvPr id="30" name="Picture 2" descr="D:\Documents\Практиканты\Дни карьеры Росатома\ФОТО КАЭС\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866" y="5499436"/>
              <a:ext cx="1598054" cy="106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D:\Documents\Практиканты\Дни карьеры Росатома\ФОТО КАЭС\1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016" y="4972804"/>
              <a:ext cx="1584895" cy="105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D:\Documents\Практиканты\Дни карьеры Росатома\Подготовка презентации\Фото Люди\2018 08 20 10.5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17" y="4114659"/>
              <a:ext cx="1609883" cy="109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74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ВАКАНСИИ                                </a:t>
            </a:r>
            <a:r>
              <a:rPr lang="ru-RU" dirty="0" smtClean="0">
                <a:solidFill>
                  <a:schemeClr val="accent2"/>
                </a:solidFill>
              </a:rPr>
              <a:t>Химический цех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81" y="819611"/>
            <a:ext cx="1454891" cy="4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86768" y="891248"/>
            <a:ext cx="565261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dirty="0">
                <a:ln w="17780" cmpd="sng">
                  <a:solidFill>
                    <a:srgbClr val="A3CCEE"/>
                  </a:solidFill>
                  <a:prstDash val="solid"/>
                  <a:miter lim="800000"/>
                </a:ln>
                <a:solidFill>
                  <a:srgbClr val="112F6D"/>
                </a:solidFill>
              </a:rPr>
              <a:t>                                    </a:t>
            </a:r>
            <a:endParaRPr lang="ru-RU" sz="1950" b="1" dirty="0">
              <a:ln w="17780" cmpd="sng">
                <a:solidFill>
                  <a:srgbClr val="A3CCEE"/>
                </a:solidFill>
                <a:prstDash val="solid"/>
                <a:miter lim="800000"/>
              </a:ln>
              <a:solidFill>
                <a:srgbClr val="112F6D"/>
              </a:solidFill>
            </a:endParaRPr>
          </a:p>
        </p:txBody>
      </p:sp>
      <p:pic>
        <p:nvPicPr>
          <p:cNvPr id="33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74" y="1936131"/>
            <a:ext cx="861258" cy="698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549482" y="2634491"/>
            <a:ext cx="8867158" cy="3452190"/>
            <a:chOff x="1067376" y="3268259"/>
            <a:chExt cx="7047343" cy="2996417"/>
          </a:xfrm>
        </p:grpSpPr>
        <p:sp>
          <p:nvSpPr>
            <p:cNvPr id="42" name="TextBox 41"/>
            <p:cNvSpPr txBox="1"/>
            <p:nvPr/>
          </p:nvSpPr>
          <p:spPr>
            <a:xfrm>
              <a:off x="1067376" y="5902475"/>
              <a:ext cx="2084474" cy="3622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406" b="1" dirty="0"/>
            </a:p>
            <a:p>
              <a:pPr algn="ctr"/>
              <a:r>
                <a:rPr lang="ru-RU" sz="1300" b="1" dirty="0"/>
                <a:t>Оператор СВО</a:t>
              </a:r>
            </a:p>
            <a:p>
              <a:pPr algn="ctr"/>
              <a:endParaRPr lang="ru-RU" sz="406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22773" y="5101756"/>
              <a:ext cx="1986169" cy="405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69" b="1" dirty="0"/>
            </a:p>
            <a:p>
              <a:pPr algn="ctr"/>
              <a:r>
                <a:rPr lang="ru-RU" sz="1300" b="1" dirty="0"/>
                <a:t>Начальник смены</a:t>
              </a:r>
              <a:endParaRPr lang="ru-RU" sz="650" b="1" dirty="0"/>
            </a:p>
            <a:p>
              <a:pPr algn="ctr"/>
              <a:endParaRPr lang="ru-RU" sz="569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1421" y="4692200"/>
              <a:ext cx="2084474" cy="362201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6" b="1" dirty="0"/>
                <a:t>Заместитель начальника  цеха </a:t>
              </a:r>
              <a:r>
                <a:rPr lang="ru-RU" sz="1056" b="1" dirty="0"/>
                <a:t>по </a:t>
              </a:r>
              <a:r>
                <a:rPr lang="ru-RU" sz="1056" b="1" dirty="0"/>
                <a:t>эксплуатации</a:t>
              </a:r>
              <a:endParaRPr lang="ru-RU" sz="1056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64592" y="4256159"/>
              <a:ext cx="1986169" cy="405779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69" b="1" dirty="0"/>
            </a:p>
            <a:p>
              <a:pPr algn="ctr"/>
              <a:r>
                <a:rPr lang="ru-RU" sz="1463" b="1" dirty="0"/>
                <a:t>Начальник цеха</a:t>
              </a:r>
            </a:p>
            <a:p>
              <a:pPr algn="ctr"/>
              <a:endParaRPr lang="ru-RU" sz="406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88919" y="3768974"/>
              <a:ext cx="2084474" cy="427429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/>
                <a:t>Заместитель </a:t>
              </a:r>
              <a:r>
                <a:rPr lang="ru-RU" sz="1300" b="1" dirty="0"/>
                <a:t>главного </a:t>
              </a:r>
              <a:r>
                <a:rPr lang="ru-RU" sz="1300" b="1" dirty="0"/>
                <a:t>инженера</a:t>
              </a:r>
              <a:endParaRPr lang="ru-RU" sz="13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30245" y="3268259"/>
              <a:ext cx="2084474" cy="449190"/>
            </a:xfrm>
            <a:prstGeom prst="rect">
              <a:avLst/>
            </a:prstGeom>
            <a:solidFill>
              <a:srgbClr val="25AAE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650" b="1" dirty="0"/>
            </a:p>
            <a:p>
              <a:pPr algn="ctr"/>
              <a:r>
                <a:rPr lang="ru-RU" sz="1463" b="1" dirty="0"/>
                <a:t>Главный инженер</a:t>
              </a:r>
            </a:p>
            <a:p>
              <a:pPr algn="ctr"/>
              <a:endParaRPr lang="ru-RU" sz="650" b="1" dirty="0"/>
            </a:p>
          </p:txBody>
        </p:sp>
      </p:grpSp>
      <p:sp>
        <p:nvSpPr>
          <p:cNvPr id="36" name="Стрелка вправо 35"/>
          <p:cNvSpPr/>
          <p:nvPr/>
        </p:nvSpPr>
        <p:spPr>
          <a:xfrm rot="19905394">
            <a:off x="3261052" y="3601834"/>
            <a:ext cx="1721386" cy="282721"/>
          </a:xfrm>
          <a:prstGeom prst="rightArrow">
            <a:avLst>
              <a:gd name="adj1" fmla="val 50000"/>
              <a:gd name="adj2" fmla="val 27219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37" name="Группа 36"/>
          <p:cNvGrpSpPr/>
          <p:nvPr/>
        </p:nvGrpSpPr>
        <p:grpSpPr>
          <a:xfrm>
            <a:off x="5245529" y="4116229"/>
            <a:ext cx="3972508" cy="1942919"/>
            <a:chOff x="4229901" y="4641153"/>
            <a:chExt cx="3709248" cy="1891044"/>
          </a:xfrm>
        </p:grpSpPr>
        <p:pic>
          <p:nvPicPr>
            <p:cNvPr id="38" name="Picture 2" descr="D:\Documents\Практиканты\Дни карьеры Росатома\Подготовка презентации\Фото Люди\Саликаев в машзалеB85A2855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901" y="5636853"/>
              <a:ext cx="1343159" cy="895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D:\Documents\Практиканты\Дни карьеры Росатома\Подготовка презентации\Фото Люди\3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66" y="5128277"/>
              <a:ext cx="1496328" cy="99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D:\Documents\Практиканты\Дни карьеры Росатома\Подготовка презентации\Фото Люди\2018 08 20 11.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679" y="4641153"/>
              <a:ext cx="1493470" cy="99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806785" y="1387646"/>
            <a:ext cx="5315975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75" b="1" u="sng" dirty="0">
                <a:solidFill>
                  <a:schemeClr val="accent4">
                    <a:lumMod val="50000"/>
                  </a:schemeClr>
                </a:solidFill>
              </a:rPr>
              <a:t>Оператор </a:t>
            </a:r>
            <a:r>
              <a:rPr lang="ru-RU" sz="2275" b="1" u="sng" dirty="0" err="1">
                <a:solidFill>
                  <a:schemeClr val="accent4">
                    <a:lumMod val="50000"/>
                  </a:schemeClr>
                </a:solidFill>
              </a:rPr>
              <a:t>спецводоочистки</a:t>
            </a:r>
            <a:r>
              <a:rPr lang="ru-RU" sz="2275" b="1" u="sng" dirty="0">
                <a:solidFill>
                  <a:schemeClr val="accent4">
                    <a:lumMod val="50000"/>
                  </a:schemeClr>
                </a:solidFill>
              </a:rPr>
              <a:t> (ХЦ)</a:t>
            </a:r>
          </a:p>
          <a:p>
            <a:pPr algn="ctr"/>
            <a:r>
              <a:rPr lang="ru-RU" sz="2275" b="1" dirty="0">
                <a:solidFill>
                  <a:srgbClr val="FF0000"/>
                </a:solidFill>
              </a:rPr>
              <a:t>Заработная плата: </a:t>
            </a:r>
            <a:r>
              <a:rPr lang="ru-RU" sz="2275" dirty="0">
                <a:solidFill>
                  <a:srgbClr val="FF0000"/>
                </a:solidFill>
              </a:rPr>
              <a:t>от 56 400 </a:t>
            </a:r>
            <a:r>
              <a:rPr lang="ru-RU" sz="2275" dirty="0">
                <a:solidFill>
                  <a:srgbClr val="FF0000"/>
                </a:solidFill>
              </a:rPr>
              <a:t>руб</a:t>
            </a:r>
            <a:r>
              <a:rPr lang="ru-RU" sz="2275" dirty="0">
                <a:solidFill>
                  <a:srgbClr val="FF0000"/>
                </a:solidFill>
              </a:rPr>
              <a:t>.</a:t>
            </a:r>
            <a:endParaRPr lang="ru-RU" sz="2275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4087" y="2362401"/>
            <a:ext cx="3719254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/>
              <a:t>Специальность:</a:t>
            </a:r>
            <a:r>
              <a:rPr lang="ru-RU" sz="1463" dirty="0"/>
              <a:t> 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ru-RU" sz="1463" dirty="0"/>
              <a:t>Теплоэнергетика и теплотехника</a:t>
            </a:r>
          </a:p>
          <a:p>
            <a:r>
              <a:rPr lang="ru-RU" sz="1463" b="1" dirty="0"/>
              <a:t>Профиль: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ru-RU" sz="1463" dirty="0"/>
              <a:t>Технология воды и топлива в </a:t>
            </a:r>
            <a:r>
              <a:rPr lang="ru-RU" sz="1463" dirty="0"/>
              <a:t>энергетике</a:t>
            </a:r>
            <a:endParaRPr lang="ru-RU" sz="1463" dirty="0"/>
          </a:p>
        </p:txBody>
      </p:sp>
      <p:sp>
        <p:nvSpPr>
          <p:cNvPr id="50" name="TextBox 49"/>
          <p:cNvSpPr txBox="1"/>
          <p:nvPr/>
        </p:nvSpPr>
        <p:spPr>
          <a:xfrm>
            <a:off x="1425241" y="5249240"/>
            <a:ext cx="2330352" cy="41729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406" b="1" dirty="0"/>
          </a:p>
          <a:p>
            <a:pPr algn="ctr"/>
            <a:r>
              <a:rPr lang="ru-RU" sz="1300" b="1" dirty="0"/>
              <a:t>Старший оператор СВО</a:t>
            </a:r>
          </a:p>
          <a:p>
            <a:pPr algn="ctr"/>
            <a:endParaRPr lang="ru-RU" sz="406" b="1" dirty="0"/>
          </a:p>
        </p:txBody>
      </p:sp>
    </p:spTree>
    <p:extLst>
      <p:ext uri="{BB962C8B-B14F-4D97-AF65-F5344CB8AC3E}">
        <p14:creationId xmlns:p14="http://schemas.microsoft.com/office/powerpoint/2010/main" val="408734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249D8B-4E31-4088-9A48-110D40F3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45" y="114492"/>
            <a:ext cx="5324443" cy="8562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Вакансия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55720" y="74090"/>
            <a:ext cx="59359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Машинист-обходчик по турбинному оборудованию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(ТЦ)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Заработная плата: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46 530 </a:t>
            </a:r>
            <a:r>
              <a:rPr lang="ru-RU" dirty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32" y="1479242"/>
            <a:ext cx="526450" cy="50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187411" y="1058975"/>
            <a:ext cx="4007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Специальности: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Атомные станции: проектирование, эксплуатация и </a:t>
            </a:r>
            <a:r>
              <a:rPr lang="ru-RU" sz="1600" dirty="0" smtClean="0">
                <a:solidFill>
                  <a:srgbClr val="FF0000"/>
                </a:solidFill>
              </a:rPr>
              <a:t>инжиниринг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Тепловые </a:t>
            </a:r>
            <a:r>
              <a:rPr lang="ru-RU" sz="1600" dirty="0"/>
              <a:t>электрические </a:t>
            </a:r>
            <a:r>
              <a:rPr lang="ru-RU" sz="1600" dirty="0" smtClean="0"/>
              <a:t>станции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Энергетика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FF0000"/>
                </a:solidFill>
              </a:rPr>
              <a:t>энергетическое машиностроение </a:t>
            </a:r>
            <a:r>
              <a:rPr lang="ru-RU" sz="1600" dirty="0"/>
              <a:t>и электротехника</a:t>
            </a:r>
            <a:endParaRPr lang="ru-RU" dirty="0"/>
          </a:p>
        </p:txBody>
      </p:sp>
      <p:pic>
        <p:nvPicPr>
          <p:cNvPr id="17" name="Picture 2" descr="C:\Users\dmitriev-ab\Desktop\Иконки_логотипы\КАЭС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9" y="312226"/>
            <a:ext cx="1500583" cy="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23139" y="4703494"/>
            <a:ext cx="4382457" cy="1874891"/>
            <a:chOff x="21895" y="4724721"/>
            <a:chExt cx="4382457" cy="1874891"/>
          </a:xfrm>
        </p:grpSpPr>
        <p:sp>
          <p:nvSpPr>
            <p:cNvPr id="4" name="TextBox 3"/>
            <p:cNvSpPr txBox="1"/>
            <p:nvPr/>
          </p:nvSpPr>
          <p:spPr>
            <a:xfrm>
              <a:off x="21895" y="6107169"/>
              <a:ext cx="2416505" cy="4924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Машинист-обходчик по турбинному оборудованию</a:t>
              </a:r>
              <a:endParaRPr lang="ru-RU" sz="13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182" y="5371053"/>
              <a:ext cx="2450006" cy="6924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/>
                <a:t>Старший </a:t>
              </a:r>
              <a:r>
                <a:rPr lang="ru-RU" sz="1300" b="1" dirty="0" smtClean="0"/>
                <a:t>машинист-обходчик </a:t>
              </a:r>
              <a:r>
                <a:rPr lang="ru-RU" sz="1300" b="1" dirty="0"/>
                <a:t>по турбинному оборудованию</a:t>
              </a:r>
              <a:endParaRPr lang="ru-RU" sz="13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59318" y="4724721"/>
              <a:ext cx="2145034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/>
            </a:p>
            <a:p>
              <a:pPr algn="ctr"/>
              <a:r>
                <a:rPr lang="ru-RU" sz="1300" b="1" dirty="0" smtClean="0"/>
                <a:t>Ведущий инженер по управлению турбиной</a:t>
              </a:r>
            </a:p>
            <a:p>
              <a:pPr algn="ctr"/>
              <a:endParaRPr lang="ru-RU" sz="500" b="1" dirty="0" smtClean="0"/>
            </a:p>
          </p:txBody>
        </p:sp>
        <p:sp>
          <p:nvSpPr>
            <p:cNvPr id="3" name="Стрелка вправо 2"/>
            <p:cNvSpPr/>
            <p:nvPr/>
          </p:nvSpPr>
          <p:spPr>
            <a:xfrm rot="19905394">
              <a:off x="345469" y="5167773"/>
              <a:ext cx="1341120" cy="246234"/>
            </a:xfrm>
            <a:prstGeom prst="rightArrow">
              <a:avLst>
                <a:gd name="adj1" fmla="val 50000"/>
                <a:gd name="adj2" fmla="val 272194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1777721"/>
            <a:ext cx="9680216" cy="2899413"/>
            <a:chOff x="21896" y="1546889"/>
            <a:chExt cx="9680216" cy="2899413"/>
          </a:xfrm>
        </p:grpSpPr>
        <p:sp>
          <p:nvSpPr>
            <p:cNvPr id="37" name="TextBox 36"/>
            <p:cNvSpPr txBox="1"/>
            <p:nvPr/>
          </p:nvSpPr>
          <p:spPr>
            <a:xfrm>
              <a:off x="5692882" y="3363165"/>
              <a:ext cx="2251202" cy="538609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/>
            </a:p>
            <a:p>
              <a:pPr algn="ctr"/>
              <a:r>
                <a:rPr lang="ru-RU" sz="1200" b="1" dirty="0" smtClean="0"/>
                <a:t>Заместитель начальника  цеха </a:t>
              </a:r>
              <a:r>
                <a:rPr lang="ru-RU" sz="1200" b="1" dirty="0"/>
                <a:t>по </a:t>
              </a:r>
              <a:r>
                <a:rPr lang="ru-RU" sz="1200" b="1" dirty="0" smtClean="0"/>
                <a:t>эксплуатации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78394" y="2836737"/>
              <a:ext cx="2145034" cy="523220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 smtClean="0"/>
            </a:p>
            <a:p>
              <a:pPr algn="ctr"/>
              <a:r>
                <a:rPr lang="ru-RU" sz="1600" b="1" dirty="0" smtClean="0"/>
                <a:t>Начальник цеха</a:t>
              </a:r>
            </a:p>
            <a:p>
              <a:pPr algn="ctr"/>
              <a:endParaRPr lang="ru-RU" sz="500" b="1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10849" y="2304871"/>
              <a:ext cx="2188389" cy="523220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Заместитель </a:t>
              </a:r>
              <a:r>
                <a:rPr lang="ru-RU" sz="1400" b="1" dirty="0"/>
                <a:t>главного </a:t>
              </a:r>
              <a:r>
                <a:rPr lang="ru-RU" sz="1400" b="1" dirty="0" smtClean="0"/>
                <a:t>инженера</a:t>
              </a:r>
              <a:endParaRPr lang="ru-RU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03994" y="1822906"/>
              <a:ext cx="2198118" cy="461665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sz="1600" b="1" dirty="0" smtClean="0"/>
                <a:t>Главный инженер</a:t>
              </a:r>
              <a:endParaRPr lang="ru-RU" sz="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6376" y="3953859"/>
              <a:ext cx="2145034" cy="4924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/>
            </a:p>
            <a:p>
              <a:pPr algn="ctr"/>
              <a:r>
                <a:rPr lang="ru-RU" sz="1600" b="1" dirty="0" smtClean="0"/>
                <a:t>Начальник смены</a:t>
              </a:r>
            </a:p>
            <a:p>
              <a:pPr algn="ctr"/>
              <a:endParaRPr lang="ru-RU" sz="5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1601" y="3461415"/>
              <a:ext cx="2145034" cy="4616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Заместитель начальника смены очереди станции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1214" y="2979636"/>
              <a:ext cx="2145034" cy="4616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Начальник смены очереди станции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20154" y="2517970"/>
              <a:ext cx="2145034" cy="430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/>
            </a:p>
            <a:p>
              <a:pPr algn="ctr"/>
              <a:r>
                <a:rPr lang="ru-RU" sz="1200" b="1" dirty="0" smtClean="0"/>
                <a:t>Начальник смены станции</a:t>
              </a:r>
            </a:p>
            <a:p>
              <a:pPr algn="ctr"/>
              <a:endParaRPr lang="ru-RU" sz="500" b="1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0823" y="2008554"/>
              <a:ext cx="2188389" cy="523220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Заместитель </a:t>
              </a:r>
              <a:r>
                <a:rPr lang="ru-RU" sz="1400" b="1" dirty="0"/>
                <a:t>главного </a:t>
              </a:r>
              <a:r>
                <a:rPr lang="ru-RU" sz="1400" b="1" dirty="0" smtClean="0"/>
                <a:t>инженера</a:t>
              </a:r>
              <a:endParaRPr lang="ru-RU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896" y="1546889"/>
              <a:ext cx="2054104" cy="461665"/>
            </a:xfrm>
            <a:prstGeom prst="rect">
              <a:avLst/>
            </a:prstGeom>
            <a:solidFill>
              <a:srgbClr val="009A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sz="1600" b="1" dirty="0" smtClean="0"/>
                <a:t>Главный инженер</a:t>
              </a:r>
              <a:endParaRPr lang="ru-RU" sz="800" b="1" dirty="0"/>
            </a:p>
          </p:txBody>
        </p:sp>
        <p:sp>
          <p:nvSpPr>
            <p:cNvPr id="26" name="Стрелка вправо 25"/>
            <p:cNvSpPr/>
            <p:nvPr/>
          </p:nvSpPr>
          <p:spPr>
            <a:xfrm rot="19477619">
              <a:off x="5325062" y="2661570"/>
              <a:ext cx="1341120" cy="246234"/>
            </a:xfrm>
            <a:prstGeom prst="rightArrow">
              <a:avLst>
                <a:gd name="adj1" fmla="val 50000"/>
                <a:gd name="adj2" fmla="val 272194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12918358">
              <a:off x="3874336" y="2704973"/>
              <a:ext cx="1341120" cy="246234"/>
            </a:xfrm>
            <a:prstGeom prst="rightArrow">
              <a:avLst>
                <a:gd name="adj1" fmla="val 50000"/>
                <a:gd name="adj2" fmla="val 272194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3" descr="C:\Users\malahova-es\Desktop\для презентации\iStock_000055444816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9" y="1227923"/>
            <a:ext cx="478033" cy="461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4707118" y="4501384"/>
            <a:ext cx="4110149" cy="2105349"/>
            <a:chOff x="4229900" y="4641153"/>
            <a:chExt cx="3709249" cy="1891044"/>
          </a:xfrm>
        </p:grpSpPr>
        <p:pic>
          <p:nvPicPr>
            <p:cNvPr id="30" name="Picture 2" descr="D:\Documents\Практиканты\Дни карьеры Росатома\Подготовка презентации\Фото Люди\Саликаев в машзалеB85A2855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900" y="5636853"/>
              <a:ext cx="1343159" cy="895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D:\Documents\Практиканты\Дни карьеры Росатома\Подготовка презентации\Фото Люди\3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66" y="5128277"/>
              <a:ext cx="1496328" cy="99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D:\Documents\Практиканты\Дни карьеры Росатома\Подготовка презентации\Фото Люди\2018 08 20 11.2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679" y="4641153"/>
              <a:ext cx="1493470" cy="99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0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женедельное_5_06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1E6C09B-1356-454C-B33D-85A54AADC182}"/>
    </a:ext>
  </a:extLst>
</a:theme>
</file>

<file path=ppt/theme/theme2.xml><?xml version="1.0" encoding="utf-8"?>
<a:theme xmlns:a="http://schemas.openxmlformats.org/drawingml/2006/main" name="Оформление по умолчанию 1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203D02A-3A16-47CE-9918-8F9FE7ED0940}"/>
    </a:ext>
  </a:extLst>
</a:theme>
</file>

<file path=ppt/theme/theme3.xml><?xml version="1.0" encoding="utf-8"?>
<a:theme xmlns:a="http://schemas.openxmlformats.org/drawingml/2006/main" name="Оформление по умолчанию 2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31394786-92F2-4519-A9EB-85390540C4E3}"/>
    </a:ext>
  </a:extLst>
</a:theme>
</file>

<file path=ppt/theme/theme4.xml><?xml version="1.0" encoding="utf-8"?>
<a:theme xmlns:a="http://schemas.openxmlformats.org/drawingml/2006/main" name="Оформление по умолчанию 3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EFB17A38-9CFB-4D6C-896E-0484F94CC573}"/>
    </a:ext>
  </a:extLst>
</a:theme>
</file>

<file path=ppt/theme/theme5.xml><?xml version="1.0" encoding="utf-8"?>
<a:theme xmlns:a="http://schemas.openxmlformats.org/drawingml/2006/main" name="Оформление по умолчанию 4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4F48C40D-7CAE-406F-8983-9DAA94BC3D19}"/>
    </a:ext>
  </a:extLst>
</a:theme>
</file>

<file path=ppt/theme/theme6.xml><?xml version="1.0" encoding="utf-8"?>
<a:theme xmlns:a="http://schemas.openxmlformats.org/drawingml/2006/main" name="Оформление по умолчанию 5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9E6720AF-A36E-4C79-B41B-4689A29D9CD8}"/>
    </a:ext>
  </a:extLst>
</a:theme>
</file>

<file path=ppt/theme/theme7.xml><?xml version="1.0" encoding="utf-8"?>
<a:theme xmlns:a="http://schemas.openxmlformats.org/drawingml/2006/main" name="Оформление по умолчанию 6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8493C65-04AA-45D7-A1BC-2B0505C15AA9}"/>
    </a:ext>
  </a:extLst>
</a:theme>
</file>

<file path=ppt/theme/theme8.xml><?xml version="1.0" encoding="utf-8"?>
<a:theme xmlns:a="http://schemas.openxmlformats.org/drawingml/2006/main" name="1_Оформление по умолчанию 6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8493C65-04AA-45D7-A1BC-2B0505C15AA9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Еженедельное_5_06</Template>
  <TotalTime>5685</TotalTime>
  <Words>915</Words>
  <Application>Microsoft Office PowerPoint</Application>
  <PresentationFormat>Лист A4 (210x297 мм)</PresentationFormat>
  <Paragraphs>247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Circe</vt:lpstr>
      <vt:lpstr>Circe Bold</vt:lpstr>
      <vt:lpstr>Times New Roman</vt:lpstr>
      <vt:lpstr>Trebuchet MS</vt:lpstr>
      <vt:lpstr>Wingdings</vt:lpstr>
      <vt:lpstr>Еженедельное_5_06</vt:lpstr>
      <vt:lpstr>Оформление по умолчанию 1</vt:lpstr>
      <vt:lpstr>Оформление по умолчанию 2</vt:lpstr>
      <vt:lpstr>Оформление по умолчанию 3</vt:lpstr>
      <vt:lpstr>Оформление по умолчанию 4</vt:lpstr>
      <vt:lpstr>Оформление по умолчанию 5</vt:lpstr>
      <vt:lpstr>Оформление по умолчанию 6</vt:lpstr>
      <vt:lpstr>1_Оформление по умолчанию 6</vt:lpstr>
      <vt:lpstr>Калининская атомная станция. Ярмарка вакансий</vt:lpstr>
      <vt:lpstr>Удомля – город-спутник Калининской АЭС</vt:lpstr>
      <vt:lpstr>Проектная мощность – 4000Мвт</vt:lpstr>
      <vt:lpstr>Вакансии</vt:lpstr>
      <vt:lpstr>Вакансия</vt:lpstr>
      <vt:lpstr>Презентация PowerPoint</vt:lpstr>
      <vt:lpstr>Вакансия</vt:lpstr>
      <vt:lpstr>ВАКАНСИИ                                Химический цех</vt:lpstr>
      <vt:lpstr>Вакансия</vt:lpstr>
      <vt:lpstr>Калининская АЭС – с заботой о каждом работнике</vt:lpstr>
      <vt:lpstr>Калининская АЭС – с заботой о каждом работнике</vt:lpstr>
      <vt:lpstr>Презентация PowerPoint</vt:lpstr>
      <vt:lpstr>Презентация PowerPoint</vt:lpstr>
      <vt:lpstr>Контакты</vt:lpstr>
      <vt:lpstr>Презентация PowerPoint</vt:lpstr>
    </vt:vector>
  </TitlesOfParts>
  <Company>knpp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 по производственно-хозяйственной деятельности  Калининской АЭС  под руководством директора</dc:title>
  <dc:creator>Карасева Марина Викторовна</dc:creator>
  <cp:lastModifiedBy>Москалев Виталий Витальевич</cp:lastModifiedBy>
  <cp:revision>348</cp:revision>
  <cp:lastPrinted>2018-02-02T11:22:12Z</cp:lastPrinted>
  <dcterms:created xsi:type="dcterms:W3CDTF">2017-06-05T17:13:31Z</dcterms:created>
  <dcterms:modified xsi:type="dcterms:W3CDTF">2019-10-02T13:22:42Z</dcterms:modified>
</cp:coreProperties>
</file>